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9" r:id="rId4"/>
    <p:sldId id="262" r:id="rId5"/>
    <p:sldId id="263" r:id="rId6"/>
    <p:sldId id="264" r:id="rId7"/>
    <p:sldId id="260" r:id="rId8"/>
    <p:sldId id="261" r:id="rId9"/>
    <p:sldId id="265" r:id="rId10"/>
    <p:sldId id="278" r:id="rId11"/>
    <p:sldId id="266" r:id="rId12"/>
    <p:sldId id="267" r:id="rId13"/>
    <p:sldId id="268" r:id="rId14"/>
    <p:sldId id="269" r:id="rId15"/>
    <p:sldId id="270" r:id="rId16"/>
    <p:sldId id="271" r:id="rId17"/>
    <p:sldId id="274" r:id="rId18"/>
    <p:sldId id="277" r:id="rId19"/>
    <p:sldId id="275" r:id="rId20"/>
    <p:sldId id="273" r:id="rId21"/>
    <p:sldId id="272" r:id="rId22"/>
    <p:sldId id="276" r:id="rId23"/>
    <p:sldId id="279"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24"/>
    <p:restoredTop sz="81966"/>
  </p:normalViewPr>
  <p:slideViewPr>
    <p:cSldViewPr snapToGrid="0" snapToObjects="1">
      <p:cViewPr varScale="1">
        <p:scale>
          <a:sx n="93" d="100"/>
          <a:sy n="93" d="100"/>
        </p:scale>
        <p:origin x="5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B81CA-C0CF-9D48-AE0C-4C45E3B125B6}" type="datetimeFigureOut">
              <a:rPr lang="en-US" smtClean="0"/>
              <a:t>10/31/2021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346D0-3591-7548-A538-F11A01F13370}" type="slidenum">
              <a:rPr lang="en-US" smtClean="0"/>
              <a:t>‹#›</a:t>
            </a:fld>
            <a:endParaRPr lang="en-US"/>
          </a:p>
        </p:txBody>
      </p:sp>
    </p:spTree>
    <p:extLst>
      <p:ext uri="{BB962C8B-B14F-4D97-AF65-F5344CB8AC3E}">
        <p14:creationId xmlns:p14="http://schemas.microsoft.com/office/powerpoint/2010/main" val="286963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ehance.net/gallery/77640469/BUDDHAS-DESCENT-FROM-TUSHITA-HEAVEN-Iceland-201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moma.org/learn/moma_learning/glossary/#photograph"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moma.org/learn/moma_learning/glossary/#representation" TargetMode="External"/><Relationship Id="rId4" Type="http://schemas.openxmlformats.org/officeDocument/2006/relationships/hyperlink" Target="https://www.moma.org/learn/moma_learning/glossary/#installa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Piprahwa#cite_note-FOOTNOTEAllen20089-20"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Piprahwa#cite_note-21"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 impressionism, expressionism, fauvism.</a:t>
            </a:r>
          </a:p>
          <a:p>
            <a:r>
              <a:rPr lang="en-US" dirty="0"/>
              <a:t>Looking back, a feeling of presence</a:t>
            </a:r>
          </a:p>
        </p:txBody>
      </p:sp>
      <p:sp>
        <p:nvSpPr>
          <p:cNvPr id="4" name="Slide Number Placeholder 3"/>
          <p:cNvSpPr>
            <a:spLocks noGrp="1"/>
          </p:cNvSpPr>
          <p:nvPr>
            <p:ph type="sldNum" sz="quarter" idx="5"/>
          </p:nvPr>
        </p:nvSpPr>
        <p:spPr/>
        <p:txBody>
          <a:bodyPr/>
          <a:lstStyle/>
          <a:p>
            <a:fld id="{E28346D0-3591-7548-A538-F11A01F13370}" type="slidenum">
              <a:rPr lang="en-US" smtClean="0"/>
              <a:t>3</a:t>
            </a:fld>
            <a:endParaRPr lang="en-US"/>
          </a:p>
        </p:txBody>
      </p:sp>
    </p:spTree>
    <p:extLst>
      <p:ext uri="{BB962C8B-B14F-4D97-AF65-F5344CB8AC3E}">
        <p14:creationId xmlns:p14="http://schemas.microsoft.com/office/powerpoint/2010/main" val="1982969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 Kópavogur, Iceland </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Buddhist Stupa 'Descent from </a:t>
            </a:r>
            <a:r>
              <a:rPr lang="en-US" sz="1200" b="1" i="0" u="none" strike="noStrike" kern="1200" dirty="0" err="1">
                <a:solidFill>
                  <a:schemeClr val="tx1"/>
                </a:solidFill>
                <a:effectLst/>
                <a:latin typeface="+mn-lt"/>
                <a:ea typeface="+mn-ea"/>
                <a:cs typeface="+mn-cs"/>
              </a:rPr>
              <a:t>Tushita</a:t>
            </a:r>
            <a:r>
              <a:rPr lang="en-US" sz="1200" b="1" i="0" u="none" strike="noStrike" kern="1200" dirty="0">
                <a:solidFill>
                  <a:schemeClr val="tx1"/>
                </a:solidFill>
                <a:effectLst/>
                <a:latin typeface="+mn-lt"/>
                <a:ea typeface="+mn-ea"/>
                <a:cs typeface="+mn-cs"/>
              </a:rPr>
              <a:t> Heaven' Iceland’19  </a:t>
            </a:r>
            <a:r>
              <a:rPr lang="en-US" sz="1200" b="0" i="0" u="none" strike="noStrike" kern="1200" dirty="0">
                <a:solidFill>
                  <a:schemeClr val="tx1"/>
                </a:solidFill>
                <a:effectLst/>
                <a:latin typeface="+mn-lt"/>
                <a:ea typeface="+mn-ea"/>
                <a:cs typeface="+mn-cs"/>
              </a:rPr>
              <a:t>The Buddha’s mother, </a:t>
            </a:r>
            <a:r>
              <a:rPr lang="en-US" sz="1200" b="0" i="0" u="none" strike="noStrike" kern="1200" dirty="0" err="1">
                <a:solidFill>
                  <a:schemeClr val="tx1"/>
                </a:solidFill>
                <a:effectLst/>
                <a:latin typeface="+mn-lt"/>
                <a:ea typeface="+mn-ea"/>
                <a:cs typeface="+mn-cs"/>
              </a:rPr>
              <a:t>Mayadevi</a:t>
            </a:r>
            <a:r>
              <a:rPr lang="en-US" sz="1200" b="0" i="0" u="none" strike="noStrike" kern="1200" dirty="0">
                <a:solidFill>
                  <a:schemeClr val="tx1"/>
                </a:solidFill>
                <a:effectLst/>
                <a:latin typeface="+mn-lt"/>
                <a:ea typeface="+mn-ea"/>
                <a:cs typeface="+mn-cs"/>
              </a:rPr>
              <a:t>, was reborn in </a:t>
            </a:r>
            <a:r>
              <a:rPr lang="en-US" sz="1200" b="0" i="0" u="none" strike="noStrike" kern="1200" dirty="0" err="1">
                <a:solidFill>
                  <a:schemeClr val="tx1"/>
                </a:solidFill>
                <a:effectLst/>
                <a:latin typeface="+mn-lt"/>
                <a:ea typeface="+mn-ea"/>
                <a:cs typeface="+mn-cs"/>
              </a:rPr>
              <a:t>Tuṣita</a:t>
            </a:r>
            <a:r>
              <a:rPr lang="en-US" sz="1200" b="0" i="0" u="none" strike="noStrike" kern="1200" dirty="0">
                <a:solidFill>
                  <a:schemeClr val="tx1"/>
                </a:solidFill>
                <a:effectLst/>
                <a:latin typeface="+mn-lt"/>
                <a:ea typeface="+mn-ea"/>
                <a:cs typeface="+mn-cs"/>
              </a:rPr>
              <a:t> Heaven. In order to repay her kindness the Buddha went there to teach the dharma to her. This stupa commemorates the Buddha’s return from this celestial realm in order to continue his teachings on earth.</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13</a:t>
            </a:fld>
            <a:endParaRPr lang="en-US"/>
          </a:p>
        </p:txBody>
      </p:sp>
    </p:spTree>
    <p:extLst>
      <p:ext uri="{BB962C8B-B14F-4D97-AF65-F5344CB8AC3E}">
        <p14:creationId xmlns:p14="http://schemas.microsoft.com/office/powerpoint/2010/main" val="2767353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One and Three Chairs</a:t>
            </a:r>
            <a:r>
              <a:rPr lang="en-US" sz="1200" kern="1200" dirty="0">
                <a:solidFill>
                  <a:schemeClr val="tx1"/>
                </a:solidFill>
                <a:effectLst/>
                <a:latin typeface="+mn-lt"/>
                <a:ea typeface="+mn-ea"/>
                <a:cs typeface="+mn-cs"/>
              </a:rPr>
              <a:t>, Joseph </a:t>
            </a:r>
            <a:r>
              <a:rPr lang="en-US" sz="1200" kern="1200" dirty="0" err="1">
                <a:solidFill>
                  <a:schemeClr val="tx1"/>
                </a:solidFill>
                <a:effectLst/>
                <a:latin typeface="+mn-lt"/>
                <a:ea typeface="+mn-ea"/>
                <a:cs typeface="+mn-cs"/>
              </a:rPr>
              <a:t>Kosuth</a:t>
            </a:r>
            <a:r>
              <a:rPr lang="en-US" sz="1200" kern="1200" dirty="0">
                <a:solidFill>
                  <a:schemeClr val="tx1"/>
                </a:solidFill>
                <a:effectLst/>
                <a:latin typeface="+mn-lt"/>
                <a:ea typeface="+mn-ea"/>
                <a:cs typeface="+mn-cs"/>
              </a:rPr>
              <a:t> represents one chair three ways: as a manufactured chair, as a </a:t>
            </a:r>
            <a:r>
              <a:rPr lang="en-US" sz="1200" b="1" kern="1200" dirty="0">
                <a:solidFill>
                  <a:schemeClr val="tx1"/>
                </a:solidFill>
                <a:effectLst/>
                <a:latin typeface="+mn-lt"/>
                <a:ea typeface="+mn-ea"/>
                <a:cs typeface="+mn-cs"/>
                <a:hlinkClick r:id="rId3"/>
              </a:rPr>
              <a:t>photograph</a:t>
            </a:r>
            <a:r>
              <a:rPr lang="en-US" sz="1200" kern="1200" dirty="0">
                <a:solidFill>
                  <a:schemeClr val="tx1"/>
                </a:solidFill>
                <a:effectLst/>
                <a:latin typeface="+mn-lt"/>
                <a:ea typeface="+mn-ea"/>
                <a:cs typeface="+mn-cs"/>
              </a:rPr>
              <a:t>, and as a copy of a dictionary entry for the word “chair.” The </a:t>
            </a:r>
            <a:r>
              <a:rPr lang="en-US" sz="1200" b="1" kern="1200" dirty="0">
                <a:solidFill>
                  <a:schemeClr val="tx1"/>
                </a:solidFill>
                <a:effectLst/>
                <a:latin typeface="+mn-lt"/>
                <a:ea typeface="+mn-ea"/>
                <a:cs typeface="+mn-cs"/>
                <a:hlinkClick r:id="rId4"/>
              </a:rPr>
              <a:t>installation</a:t>
            </a:r>
            <a:r>
              <a:rPr lang="en-US" sz="1200" kern="1200" dirty="0">
                <a:solidFill>
                  <a:schemeClr val="tx1"/>
                </a:solidFill>
                <a:effectLst/>
                <a:latin typeface="+mn-lt"/>
                <a:ea typeface="+mn-ea"/>
                <a:cs typeface="+mn-cs"/>
              </a:rPr>
              <a:t> is thus composed of an object, an image, and words.</a:t>
            </a:r>
          </a:p>
          <a:p>
            <a:r>
              <a:rPr lang="en-US" sz="1200" kern="1200" dirty="0" err="1">
                <a:solidFill>
                  <a:schemeClr val="tx1"/>
                </a:solidFill>
                <a:effectLst/>
                <a:latin typeface="+mn-lt"/>
                <a:ea typeface="+mn-ea"/>
                <a:cs typeface="+mn-cs"/>
              </a:rPr>
              <a:t>Kosuth</a:t>
            </a:r>
            <a:r>
              <a:rPr lang="en-US" sz="1200" kern="1200" dirty="0">
                <a:solidFill>
                  <a:schemeClr val="tx1"/>
                </a:solidFill>
                <a:effectLst/>
                <a:latin typeface="+mn-lt"/>
                <a:ea typeface="+mn-ea"/>
                <a:cs typeface="+mn-cs"/>
              </a:rPr>
              <a:t> didn’t make the chair, take the photograph, or write the definition; he selected and assembled them together. But is this art? And which representation of the chair is most “accurate”? These open-ended questions are exactly what </a:t>
            </a:r>
            <a:r>
              <a:rPr lang="en-US" sz="1200" kern="1200" dirty="0" err="1">
                <a:solidFill>
                  <a:schemeClr val="tx1"/>
                </a:solidFill>
                <a:effectLst/>
                <a:latin typeface="+mn-lt"/>
                <a:ea typeface="+mn-ea"/>
                <a:cs typeface="+mn-cs"/>
              </a:rPr>
              <a:t>Kosuth</a:t>
            </a:r>
            <a:r>
              <a:rPr lang="en-US" sz="1200" kern="1200" dirty="0">
                <a:solidFill>
                  <a:schemeClr val="tx1"/>
                </a:solidFill>
                <a:effectLst/>
                <a:latin typeface="+mn-lt"/>
                <a:ea typeface="+mn-ea"/>
                <a:cs typeface="+mn-cs"/>
              </a:rPr>
              <a:t> wanted us to think about when he said that “art is making meaning.” By assembling these three alternative </a:t>
            </a:r>
            <a:r>
              <a:rPr lang="en-US" sz="1200" b="1" kern="1200" dirty="0">
                <a:solidFill>
                  <a:schemeClr val="tx1"/>
                </a:solidFill>
                <a:effectLst/>
                <a:latin typeface="+mn-lt"/>
                <a:ea typeface="+mn-ea"/>
                <a:cs typeface="+mn-cs"/>
                <a:hlinkClick r:id="rId5"/>
              </a:rPr>
              <a:t>representations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Kosuth</a:t>
            </a:r>
            <a:r>
              <a:rPr lang="en-US" sz="1200" kern="1200" dirty="0">
                <a:solidFill>
                  <a:schemeClr val="tx1"/>
                </a:solidFill>
                <a:effectLst/>
                <a:latin typeface="+mn-lt"/>
                <a:ea typeface="+mn-ea"/>
                <a:cs typeface="+mn-cs"/>
              </a:rPr>
              <a:t> turns a simple wooden chair into an object of debate and even consternation, a platform for exploring new meanings</a:t>
            </a:r>
            <a:r>
              <a:rPr lang="en-US" dirty="0">
                <a:effectLst/>
              </a:rPr>
              <a:t> .</a:t>
            </a:r>
          </a:p>
          <a:p>
            <a:r>
              <a:rPr lang="en-US" sz="1200" kern="1200" dirty="0">
                <a:solidFill>
                  <a:schemeClr val="tx1"/>
                </a:solidFill>
                <a:effectLst/>
                <a:latin typeface="+mn-lt"/>
                <a:ea typeface="+mn-ea"/>
                <a:cs typeface="+mn-cs"/>
              </a:rPr>
              <a:t>Epistemology of knowledge: </a:t>
            </a:r>
            <a:r>
              <a:rPr lang="en-US" sz="1200" b="0" i="0" u="none" strike="noStrike" kern="1200" dirty="0">
                <a:solidFill>
                  <a:schemeClr val="tx1"/>
                </a:solidFill>
                <a:effectLst/>
                <a:latin typeface="+mn-lt"/>
                <a:ea typeface="+mn-ea"/>
                <a:cs typeface="+mn-cs"/>
              </a:rPr>
              <a:t>Epistemology is the branch of philosophy that studies knowledge or </a:t>
            </a:r>
            <a:r>
              <a:rPr lang="en-US" sz="1200" b="0" i="0" u="none" strike="noStrike" kern="1200" dirty="0" err="1">
                <a:solidFill>
                  <a:schemeClr val="tx1"/>
                </a:solidFill>
                <a:effectLst/>
                <a:latin typeface="+mn-lt"/>
                <a:ea typeface="+mn-ea"/>
                <a:cs typeface="+mn-cs"/>
              </a:rPr>
              <a:t>knowing.It</a:t>
            </a:r>
            <a:r>
              <a:rPr lang="en-US" sz="1200" b="0" i="0" u="none" strike="noStrike" kern="1200" dirty="0">
                <a:solidFill>
                  <a:schemeClr val="tx1"/>
                </a:solidFill>
                <a:effectLst/>
                <a:latin typeface="+mn-lt"/>
                <a:ea typeface="+mn-ea"/>
                <a:cs typeface="+mn-cs"/>
              </a:rPr>
              <a:t> is the knowledge to examine reality.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Like in Zombie Wedding Party, playing with what does it mean to be a painting.</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14</a:t>
            </a:fld>
            <a:endParaRPr lang="en-US"/>
          </a:p>
        </p:txBody>
      </p:sp>
    </p:spTree>
    <p:extLst>
      <p:ext uri="{BB962C8B-B14F-4D97-AF65-F5344CB8AC3E}">
        <p14:creationId xmlns:p14="http://schemas.microsoft.com/office/powerpoint/2010/main" val="273577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Art, capture the idea…. The sublime experience of the universe. I didn’t feel painting was up to the task.</a:t>
            </a:r>
          </a:p>
          <a:p>
            <a:r>
              <a:rPr lang="en-US" dirty="0"/>
              <a:t>Sublime: Awesome beauty + terror</a:t>
            </a:r>
          </a:p>
        </p:txBody>
      </p:sp>
      <p:sp>
        <p:nvSpPr>
          <p:cNvPr id="4" name="Slide Number Placeholder 3"/>
          <p:cNvSpPr>
            <a:spLocks noGrp="1"/>
          </p:cNvSpPr>
          <p:nvPr>
            <p:ph type="sldNum" sz="quarter" idx="5"/>
          </p:nvPr>
        </p:nvSpPr>
        <p:spPr/>
        <p:txBody>
          <a:bodyPr/>
          <a:lstStyle/>
          <a:p>
            <a:fld id="{E28346D0-3591-7548-A538-F11A01F13370}" type="slidenum">
              <a:rPr lang="en-US" smtClean="0"/>
              <a:t>15</a:t>
            </a:fld>
            <a:endParaRPr lang="en-US"/>
          </a:p>
        </p:txBody>
      </p:sp>
    </p:spTree>
    <p:extLst>
      <p:ext uri="{BB962C8B-B14F-4D97-AF65-F5344CB8AC3E}">
        <p14:creationId xmlns:p14="http://schemas.microsoft.com/office/powerpoint/2010/main" val="29795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Broad Museum, Los Angeles</a:t>
            </a:r>
          </a:p>
        </p:txBody>
      </p:sp>
      <p:sp>
        <p:nvSpPr>
          <p:cNvPr id="4" name="Slide Number Placeholder 3"/>
          <p:cNvSpPr>
            <a:spLocks noGrp="1"/>
          </p:cNvSpPr>
          <p:nvPr>
            <p:ph type="sldNum" sz="quarter" idx="5"/>
          </p:nvPr>
        </p:nvSpPr>
        <p:spPr/>
        <p:txBody>
          <a:bodyPr/>
          <a:lstStyle/>
          <a:p>
            <a:fld id="{E28346D0-3591-7548-A538-F11A01F13370}" type="slidenum">
              <a:rPr lang="en-US" smtClean="0"/>
              <a:t>16</a:t>
            </a:fld>
            <a:endParaRPr lang="en-US"/>
          </a:p>
        </p:txBody>
      </p:sp>
    </p:spTree>
    <p:extLst>
      <p:ext uri="{BB962C8B-B14F-4D97-AF65-F5344CB8AC3E}">
        <p14:creationId xmlns:p14="http://schemas.microsoft.com/office/powerpoint/2010/main" val="1727993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chemeClr val="accent4">
                    <a:lumMod val="40000"/>
                    <a:lumOff val="60000"/>
                  </a:schemeClr>
                </a:solidFill>
              </a:rPr>
              <a:t>Yayoi Kusama, Love is calling</a:t>
            </a:r>
          </a:p>
          <a:p>
            <a:pPr lvl="1" algn="r"/>
            <a:endParaRPr lang="en-US" dirty="0">
              <a:solidFill>
                <a:schemeClr val="accent4">
                  <a:lumMod val="40000"/>
                  <a:lumOff val="60000"/>
                </a:schemeClr>
              </a:solidFill>
            </a:endParaRPr>
          </a:p>
          <a:p>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17</a:t>
            </a:fld>
            <a:endParaRPr lang="en-US"/>
          </a:p>
        </p:txBody>
      </p:sp>
    </p:spTree>
    <p:extLst>
      <p:ext uri="{BB962C8B-B14F-4D97-AF65-F5344CB8AC3E}">
        <p14:creationId xmlns:p14="http://schemas.microsoft.com/office/powerpoint/2010/main" val="324659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18</a:t>
            </a:fld>
            <a:endParaRPr lang="en-US"/>
          </a:p>
        </p:txBody>
      </p:sp>
    </p:spTree>
    <p:extLst>
      <p:ext uri="{BB962C8B-B14F-4D97-AF65-F5344CB8AC3E}">
        <p14:creationId xmlns:p14="http://schemas.microsoft.com/office/powerpoint/2010/main" val="4252453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chemeClr val="accent4">
                    <a:lumMod val="40000"/>
                    <a:lumOff val="60000"/>
                  </a:schemeClr>
                </a:solidFill>
              </a:rPr>
              <a:t>Meow Wolf, Infinity Spa, 2017</a:t>
            </a:r>
          </a:p>
          <a:p>
            <a:pPr lvl="1" algn="r"/>
            <a:endParaRPr lang="en-US" dirty="0">
              <a:solidFill>
                <a:schemeClr val="accent4">
                  <a:lumMod val="40000"/>
                  <a:lumOff val="60000"/>
                </a:schemeClr>
              </a:solidFill>
            </a:endParaRPr>
          </a:p>
          <a:p>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19</a:t>
            </a:fld>
            <a:endParaRPr lang="en-US"/>
          </a:p>
        </p:txBody>
      </p:sp>
    </p:spTree>
    <p:extLst>
      <p:ext uri="{BB962C8B-B14F-4D97-AF65-F5344CB8AC3E}">
        <p14:creationId xmlns:p14="http://schemas.microsoft.com/office/powerpoint/2010/main" val="11399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20</a:t>
            </a:fld>
            <a:endParaRPr lang="en-US"/>
          </a:p>
        </p:txBody>
      </p:sp>
    </p:spTree>
    <p:extLst>
      <p:ext uri="{BB962C8B-B14F-4D97-AF65-F5344CB8AC3E}">
        <p14:creationId xmlns:p14="http://schemas.microsoft.com/office/powerpoint/2010/main" val="1340294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21</a:t>
            </a:fld>
            <a:endParaRPr lang="en-US"/>
          </a:p>
        </p:txBody>
      </p:sp>
    </p:spTree>
    <p:extLst>
      <p:ext uri="{BB962C8B-B14F-4D97-AF65-F5344CB8AC3E}">
        <p14:creationId xmlns:p14="http://schemas.microsoft.com/office/powerpoint/2010/main" val="395047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Mirrors are reputed to have many properties that serve as a gateway, enabling and attracting communications with spirits.</a:t>
            </a:r>
          </a:p>
        </p:txBody>
      </p:sp>
      <p:sp>
        <p:nvSpPr>
          <p:cNvPr id="4" name="Slide Number Placeholder 3"/>
          <p:cNvSpPr>
            <a:spLocks noGrp="1"/>
          </p:cNvSpPr>
          <p:nvPr>
            <p:ph type="sldNum" sz="quarter" idx="5"/>
          </p:nvPr>
        </p:nvSpPr>
        <p:spPr/>
        <p:txBody>
          <a:bodyPr/>
          <a:lstStyle/>
          <a:p>
            <a:fld id="{E28346D0-3591-7548-A538-F11A01F13370}" type="slidenum">
              <a:rPr lang="en-US" smtClean="0"/>
              <a:t>22</a:t>
            </a:fld>
            <a:endParaRPr lang="en-US"/>
          </a:p>
        </p:txBody>
      </p:sp>
    </p:spTree>
    <p:extLst>
      <p:ext uri="{BB962C8B-B14F-4D97-AF65-F5344CB8AC3E}">
        <p14:creationId xmlns:p14="http://schemas.microsoft.com/office/powerpoint/2010/main" val="458460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Strange presence, unknowable entity, familiar but not of this world</a:t>
            </a:r>
          </a:p>
          <a:p>
            <a:r>
              <a:rPr lang="en-US" dirty="0"/>
              <a:t>Painterly,  can see brushwork, etc. evidence of my hand making it</a:t>
            </a:r>
          </a:p>
        </p:txBody>
      </p:sp>
      <p:sp>
        <p:nvSpPr>
          <p:cNvPr id="4" name="Slide Number Placeholder 3"/>
          <p:cNvSpPr>
            <a:spLocks noGrp="1"/>
          </p:cNvSpPr>
          <p:nvPr>
            <p:ph type="sldNum" sz="quarter" idx="5"/>
          </p:nvPr>
        </p:nvSpPr>
        <p:spPr/>
        <p:txBody>
          <a:bodyPr/>
          <a:lstStyle/>
          <a:p>
            <a:fld id="{E28346D0-3591-7548-A538-F11A01F13370}" type="slidenum">
              <a:rPr lang="en-US" smtClean="0"/>
              <a:t>5</a:t>
            </a:fld>
            <a:endParaRPr lang="en-US"/>
          </a:p>
        </p:txBody>
      </p:sp>
    </p:spTree>
    <p:extLst>
      <p:ext uri="{BB962C8B-B14F-4D97-AF65-F5344CB8AC3E}">
        <p14:creationId xmlns:p14="http://schemas.microsoft.com/office/powerpoint/2010/main" val="100356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digital separation of an image of a wedding dance. 4 colors, imitates the CMYK printing process color scheme, ~50 layers of glaze, playful interest in spirit, deconstruction</a:t>
            </a:r>
          </a:p>
          <a:p>
            <a:r>
              <a:rPr lang="en-US" dirty="0"/>
              <a:t>Decentered</a:t>
            </a:r>
          </a:p>
          <a:p>
            <a:r>
              <a:rPr lang="en-US" dirty="0"/>
              <a:t>Virtually no painterliness, so to speak</a:t>
            </a:r>
          </a:p>
          <a:p>
            <a:r>
              <a:rPr lang="en-US" dirty="0"/>
              <a:t>Evidence of accident and randomness</a:t>
            </a:r>
          </a:p>
          <a:p>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6</a:t>
            </a:fld>
            <a:endParaRPr lang="en-US"/>
          </a:p>
        </p:txBody>
      </p:sp>
    </p:spTree>
    <p:extLst>
      <p:ext uri="{BB962C8B-B14F-4D97-AF65-F5344CB8AC3E}">
        <p14:creationId xmlns:p14="http://schemas.microsoft.com/office/powerpoint/2010/main" val="1115243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Giclee – archival / museum quality inks and papers. Will last hundreds of years if stored properly without any degradation</a:t>
            </a:r>
          </a:p>
          <a:p>
            <a:endParaRPr lang="en-US" dirty="0"/>
          </a:p>
          <a:p>
            <a:r>
              <a:rPr lang="en-US" dirty="0"/>
              <a:t>Digital art imitating photography imitating printmaking</a:t>
            </a:r>
          </a:p>
          <a:p>
            <a:endParaRPr lang="en-US" dirty="0"/>
          </a:p>
          <a:p>
            <a:r>
              <a:rPr lang="en-US" dirty="0"/>
              <a:t>Massed gesture</a:t>
            </a:r>
          </a:p>
        </p:txBody>
      </p:sp>
      <p:sp>
        <p:nvSpPr>
          <p:cNvPr id="4" name="Slide Number Placeholder 3"/>
          <p:cNvSpPr>
            <a:spLocks noGrp="1"/>
          </p:cNvSpPr>
          <p:nvPr>
            <p:ph type="sldNum" sz="quarter" idx="5"/>
          </p:nvPr>
        </p:nvSpPr>
        <p:spPr/>
        <p:txBody>
          <a:bodyPr/>
          <a:lstStyle/>
          <a:p>
            <a:fld id="{E28346D0-3591-7548-A538-F11A01F13370}" type="slidenum">
              <a:rPr lang="en-US" smtClean="0"/>
              <a:t>7</a:t>
            </a:fld>
            <a:endParaRPr lang="en-US"/>
          </a:p>
        </p:txBody>
      </p:sp>
    </p:spTree>
    <p:extLst>
      <p:ext uri="{BB962C8B-B14F-4D97-AF65-F5344CB8AC3E}">
        <p14:creationId xmlns:p14="http://schemas.microsoft.com/office/powerpoint/2010/main" val="37298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Gestural mark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Massed gesture</a:t>
            </a:r>
          </a:p>
          <a:p>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8</a:t>
            </a:fld>
            <a:endParaRPr lang="en-US"/>
          </a:p>
        </p:txBody>
      </p:sp>
    </p:spTree>
    <p:extLst>
      <p:ext uri="{BB962C8B-B14F-4D97-AF65-F5344CB8AC3E}">
        <p14:creationId xmlns:p14="http://schemas.microsoft.com/office/powerpoint/2010/main" val="33170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Ojo</a:t>
            </a:r>
            <a:r>
              <a:rPr lang="en-US" dirty="0"/>
              <a:t> Caliente, painted star positions from astrological time and date image</a:t>
            </a:r>
          </a:p>
          <a:p>
            <a:r>
              <a:rPr lang="en-US" dirty="0"/>
              <a:t>Massed gesture</a:t>
            </a:r>
          </a:p>
        </p:txBody>
      </p:sp>
      <p:sp>
        <p:nvSpPr>
          <p:cNvPr id="4" name="Slide Number Placeholder 3"/>
          <p:cNvSpPr>
            <a:spLocks noGrp="1"/>
          </p:cNvSpPr>
          <p:nvPr>
            <p:ph type="sldNum" sz="quarter" idx="5"/>
          </p:nvPr>
        </p:nvSpPr>
        <p:spPr/>
        <p:txBody>
          <a:bodyPr/>
          <a:lstStyle/>
          <a:p>
            <a:fld id="{E28346D0-3591-7548-A538-F11A01F13370}" type="slidenum">
              <a:rPr lang="en-US" smtClean="0"/>
              <a:t>9</a:t>
            </a:fld>
            <a:endParaRPr lang="en-US"/>
          </a:p>
        </p:txBody>
      </p:sp>
    </p:spTree>
    <p:extLst>
      <p:ext uri="{BB962C8B-B14F-4D97-AF65-F5344CB8AC3E}">
        <p14:creationId xmlns:p14="http://schemas.microsoft.com/office/powerpoint/2010/main" val="279885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Ojo</a:t>
            </a:r>
            <a:r>
              <a:rPr lang="en-US" dirty="0"/>
              <a:t> Caliente, painted star positions from astrological time and date image</a:t>
            </a:r>
          </a:p>
          <a:p>
            <a:r>
              <a:rPr lang="en-US" dirty="0"/>
              <a:t>Massed gesture</a:t>
            </a:r>
          </a:p>
        </p:txBody>
      </p:sp>
      <p:sp>
        <p:nvSpPr>
          <p:cNvPr id="4" name="Slide Number Placeholder 3"/>
          <p:cNvSpPr>
            <a:spLocks noGrp="1"/>
          </p:cNvSpPr>
          <p:nvPr>
            <p:ph type="sldNum" sz="quarter" idx="5"/>
          </p:nvPr>
        </p:nvSpPr>
        <p:spPr/>
        <p:txBody>
          <a:bodyPr/>
          <a:lstStyle/>
          <a:p>
            <a:fld id="{E28346D0-3591-7548-A538-F11A01F13370}" type="slidenum">
              <a:rPr lang="en-US" smtClean="0"/>
              <a:t>10</a:t>
            </a:fld>
            <a:endParaRPr lang="en-US"/>
          </a:p>
        </p:txBody>
      </p:sp>
    </p:spTree>
    <p:extLst>
      <p:ext uri="{BB962C8B-B14F-4D97-AF65-F5344CB8AC3E}">
        <p14:creationId xmlns:p14="http://schemas.microsoft.com/office/powerpoint/2010/main" val="29600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Stupa: “Heap” A religious architectural or smaller structure for </a:t>
            </a:r>
          </a:p>
          <a:p>
            <a:endParaRPr lang="en-US" dirty="0"/>
          </a:p>
          <a:p>
            <a:r>
              <a:rPr lang="en-US" dirty="0"/>
              <a:t>Built in 3 phases</a:t>
            </a:r>
          </a:p>
          <a:p>
            <a:r>
              <a:rPr lang="en-US" sz="1200" kern="1200" dirty="0">
                <a:solidFill>
                  <a:schemeClr val="tx1"/>
                </a:solidFill>
                <a:effectLst/>
                <a:latin typeface="+mn-lt"/>
                <a:ea typeface="+mn-ea"/>
                <a:cs typeface="+mn-cs"/>
              </a:rPr>
              <a:t>around the time of the death of the Buddha, it was raised by piling up natural earth from the surrounding area. This was in accordance with a request of the Buddha who had asked that he be buried under the earth </a:t>
            </a:r>
            <a:r>
              <a:rPr lang="en-US" sz="1200" b="1" kern="1200" dirty="0">
                <a:solidFill>
                  <a:schemeClr val="tx1"/>
                </a:solidFill>
                <a:effectLst/>
                <a:latin typeface="+mn-lt"/>
                <a:ea typeface="+mn-ea"/>
                <a:cs typeface="+mn-cs"/>
              </a:rPr>
              <a:t>"heaped up as rice is heaped in an alms bo</a:t>
            </a:r>
            <a:r>
              <a:rPr lang="en-US" sz="1200" kern="1200" dirty="0">
                <a:solidFill>
                  <a:schemeClr val="tx1"/>
                </a:solidFill>
                <a:effectLst/>
                <a:latin typeface="+mn-lt"/>
                <a:ea typeface="+mn-ea"/>
                <a:cs typeface="+mn-cs"/>
              </a:rPr>
              <a:t>wl."</a:t>
            </a:r>
            <a:r>
              <a:rPr lang="en-US" sz="1200" u="sng" kern="1200" baseline="30000" dirty="0">
                <a:solidFill>
                  <a:schemeClr val="tx1"/>
                </a:solidFill>
                <a:effectLst/>
                <a:latin typeface="+mn-lt"/>
                <a:ea typeface="+mn-ea"/>
                <a:cs typeface="+mn-cs"/>
                <a:hlinkClick r:id="rId3"/>
              </a:rPr>
              <a:t>[20]</a:t>
            </a:r>
            <a:r>
              <a:rPr lang="en-US" sz="1200" kern="1200" dirty="0">
                <a:solidFill>
                  <a:schemeClr val="tx1"/>
                </a:solidFill>
                <a:effectLst/>
                <a:latin typeface="+mn-lt"/>
                <a:ea typeface="+mn-ea"/>
                <a:cs typeface="+mn-cs"/>
              </a:rPr>
              <a:t>Phase II occurred during Ashoka’s rule (and was likely completed after his death around 235 BCE) as part of the Emperor’s mission to "distribute the relics of the exalted one."</a:t>
            </a:r>
            <a:r>
              <a:rPr lang="en-US" sz="1200" u="sng" kern="1200" baseline="30000" dirty="0">
                <a:solidFill>
                  <a:schemeClr val="tx1"/>
                </a:solidFill>
                <a:effectLst/>
                <a:latin typeface="+mn-lt"/>
                <a:ea typeface="+mn-ea"/>
                <a:cs typeface="+mn-cs"/>
                <a:hlinkClick r:id="rId4"/>
              </a:rPr>
              <a:t>[21]</a:t>
            </a:r>
            <a:r>
              <a:rPr lang="en-US" sz="1200" kern="1200" dirty="0">
                <a:solidFill>
                  <a:schemeClr val="tx1"/>
                </a:solidFill>
                <a:effectLst/>
                <a:latin typeface="+mn-lt"/>
                <a:ea typeface="+mn-ea"/>
                <a:cs typeface="+mn-cs"/>
              </a:rPr>
              <a:t> Ashoka opened up the original </a:t>
            </a:r>
            <a:r>
              <a:rPr lang="en-US" sz="1200" i="1" kern="1200" dirty="0">
                <a:solidFill>
                  <a:schemeClr val="tx1"/>
                </a:solidFill>
                <a:effectLst/>
                <a:latin typeface="+mn-lt"/>
                <a:ea typeface="+mn-ea"/>
                <a:cs typeface="+mn-cs"/>
              </a:rPr>
              <a:t>stupas</a:t>
            </a:r>
            <a:r>
              <a:rPr lang="en-US" sz="1200" kern="1200" dirty="0">
                <a:solidFill>
                  <a:schemeClr val="tx1"/>
                </a:solidFill>
                <a:effectLst/>
                <a:latin typeface="+mn-lt"/>
                <a:ea typeface="+mn-ea"/>
                <a:cs typeface="+mn-cs"/>
              </a:rPr>
              <a:t> containing the relics of the Buddha, then restored the </a:t>
            </a:r>
            <a:r>
              <a:rPr lang="en-US" sz="1200" i="1" kern="1200" dirty="0">
                <a:solidFill>
                  <a:schemeClr val="tx1"/>
                </a:solidFill>
                <a:effectLst/>
                <a:latin typeface="+mn-lt"/>
                <a:ea typeface="+mn-ea"/>
                <a:cs typeface="+mn-cs"/>
              </a:rPr>
              <a:t>stupa</a:t>
            </a:r>
            <a:r>
              <a:rPr lang="en-US" sz="1200" kern="1200" dirty="0">
                <a:solidFill>
                  <a:schemeClr val="tx1"/>
                </a:solidFill>
                <a:effectLst/>
                <a:latin typeface="+mn-lt"/>
                <a:ea typeface="+mn-ea"/>
                <a:cs typeface="+mn-cs"/>
              </a:rPr>
              <a:t> and interred a portion of what he had taken. </a:t>
            </a:r>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11</a:t>
            </a:fld>
            <a:endParaRPr lang="en-US"/>
          </a:p>
        </p:txBody>
      </p:sp>
    </p:spTree>
    <p:extLst>
      <p:ext uri="{BB962C8B-B14F-4D97-AF65-F5344CB8AC3E}">
        <p14:creationId xmlns:p14="http://schemas.microsoft.com/office/powerpoint/2010/main" val="4265074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inscription as "these are the relics of the Buddha, the Lord"</a:t>
            </a:r>
            <a:r>
              <a:rPr lang="en-US" dirty="0">
                <a:effectLst/>
              </a:rPr>
              <a:t> </a:t>
            </a:r>
            <a:endParaRPr lang="en-US" dirty="0"/>
          </a:p>
        </p:txBody>
      </p:sp>
      <p:sp>
        <p:nvSpPr>
          <p:cNvPr id="4" name="Slide Number Placeholder 3"/>
          <p:cNvSpPr>
            <a:spLocks noGrp="1"/>
          </p:cNvSpPr>
          <p:nvPr>
            <p:ph type="sldNum" sz="quarter" idx="5"/>
          </p:nvPr>
        </p:nvSpPr>
        <p:spPr/>
        <p:txBody>
          <a:bodyPr/>
          <a:lstStyle/>
          <a:p>
            <a:fld id="{E28346D0-3591-7548-A538-F11A01F13370}" type="slidenum">
              <a:rPr lang="en-US" smtClean="0"/>
              <a:t>12</a:t>
            </a:fld>
            <a:endParaRPr lang="en-US"/>
          </a:p>
        </p:txBody>
      </p:sp>
    </p:spTree>
    <p:extLst>
      <p:ext uri="{BB962C8B-B14F-4D97-AF65-F5344CB8AC3E}">
        <p14:creationId xmlns:p14="http://schemas.microsoft.com/office/powerpoint/2010/main" val="2478333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1592-1CA2-E641-92A6-8F7E4ACA3B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5892E4-5F4D-3D4A-A07E-DD17A42115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C98C59-77AD-6243-BDBF-D71FB937D7B7}"/>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5" name="Footer Placeholder 4">
            <a:extLst>
              <a:ext uri="{FF2B5EF4-FFF2-40B4-BE49-F238E27FC236}">
                <a16:creationId xmlns:a16="http://schemas.microsoft.com/office/drawing/2014/main" id="{B719A137-5EEE-014A-8749-EA363F9D1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ED421-CE03-5B4C-94B8-66B5A88C8B1B}"/>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2014514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485E-BD9E-D34E-8022-F44B47FE77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3FE2C9-EA29-F748-B769-03564E5C34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3368D-F8FB-A045-943A-0EC86D6A481B}"/>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5" name="Footer Placeholder 4">
            <a:extLst>
              <a:ext uri="{FF2B5EF4-FFF2-40B4-BE49-F238E27FC236}">
                <a16:creationId xmlns:a16="http://schemas.microsoft.com/office/drawing/2014/main" id="{B988CC57-3AAD-9E4B-813B-B3703332E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65DF3-68E2-0246-892B-ACFE239BF4CB}"/>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4129532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786F53-8C1A-E340-91BA-CE8311C02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56664F-3775-1043-AD26-8FD7775705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47893-EB51-D343-8DB1-510541F0CD37}"/>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5" name="Footer Placeholder 4">
            <a:extLst>
              <a:ext uri="{FF2B5EF4-FFF2-40B4-BE49-F238E27FC236}">
                <a16:creationId xmlns:a16="http://schemas.microsoft.com/office/drawing/2014/main" id="{62B2D0F0-7F35-7D44-8FB7-629668CE5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5D0DB-3574-6D44-9249-12A123F43478}"/>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383958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A8C5-2049-7E4F-8451-B5E9E2D09B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5D856D-3B71-924E-8DB4-7C1F52BDC7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CBF31-4657-2241-A6A4-113C174F31EB}"/>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5" name="Footer Placeholder 4">
            <a:extLst>
              <a:ext uri="{FF2B5EF4-FFF2-40B4-BE49-F238E27FC236}">
                <a16:creationId xmlns:a16="http://schemas.microsoft.com/office/drawing/2014/main" id="{0FEA0577-EB9F-C04E-ABAF-9AC0E2E98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C1B3F-99CA-8048-BE36-0EB8A22C47C0}"/>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123510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736C-2C38-B745-9A83-167DE41DEB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6BD48-B871-754C-B890-0C5CF945F4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5E3996-4896-1A4A-B6E5-7BB4AFF6EEB2}"/>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5" name="Footer Placeholder 4">
            <a:extLst>
              <a:ext uri="{FF2B5EF4-FFF2-40B4-BE49-F238E27FC236}">
                <a16:creationId xmlns:a16="http://schemas.microsoft.com/office/drawing/2014/main" id="{2EA726EB-AEBF-FE44-9BAD-9C25B384E9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9102F-E685-A547-95A7-7FC3CFC9784E}"/>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367466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2C85-3116-664F-B3FE-F73EAA679D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4912AD-6A54-E942-89BB-23771812D8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EE4B44-663C-694A-8B30-86ADE0EC4A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B97904-844A-0146-9781-A4353DC1F7B7}"/>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6" name="Footer Placeholder 5">
            <a:extLst>
              <a:ext uri="{FF2B5EF4-FFF2-40B4-BE49-F238E27FC236}">
                <a16:creationId xmlns:a16="http://schemas.microsoft.com/office/drawing/2014/main" id="{48D64DED-EC8D-3E49-8BAE-EE06DD6BF7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E6A460-21C7-1E42-B9D3-C72DF1942E04}"/>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4057503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3AB4-612B-1B41-87EA-4BEC707741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93557F-7419-4D48-A3E2-2C046832FA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AA2007-0C3E-BA44-901B-CE679CFFF1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422078-DDF4-FD4A-8ECB-4C544AE41C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8FFE05-45CC-1041-B47F-18B1DA07AE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F8AACE-6641-FB4D-A63A-AEA1360C5214}"/>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8" name="Footer Placeholder 7">
            <a:extLst>
              <a:ext uri="{FF2B5EF4-FFF2-40B4-BE49-F238E27FC236}">
                <a16:creationId xmlns:a16="http://schemas.microsoft.com/office/drawing/2014/main" id="{50A5F253-2E97-5F4A-980D-10E3B6685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0CBDF3-983C-E943-971C-9F73E73FA993}"/>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4146650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6D10-C1A8-7E44-80CE-246CE65718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AAB7AB-97B7-D34D-B1EB-DAF2A777324C}"/>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4" name="Footer Placeholder 3">
            <a:extLst>
              <a:ext uri="{FF2B5EF4-FFF2-40B4-BE49-F238E27FC236}">
                <a16:creationId xmlns:a16="http://schemas.microsoft.com/office/drawing/2014/main" id="{2D86D178-8A5E-0D48-9CDB-B6D9A1037C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0698D7-96FF-AD44-87EF-3161BD140AEC}"/>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3103547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8F1506-5666-644D-821A-DD4CB70579D0}"/>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3" name="Footer Placeholder 2">
            <a:extLst>
              <a:ext uri="{FF2B5EF4-FFF2-40B4-BE49-F238E27FC236}">
                <a16:creationId xmlns:a16="http://schemas.microsoft.com/office/drawing/2014/main" id="{A7064571-1C2A-8A4F-8DB9-A4B7D96770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56945F-FB13-BF44-9CD5-9D9ED3DAE798}"/>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2649772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0A69-59E9-9C49-967F-5F77465CF7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D41FD-40D5-474A-91B9-628F59DE93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953406-E255-7F46-83F9-D66BD9FBF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708A5D-0062-2249-B44F-E855E350FE5A}"/>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6" name="Footer Placeholder 5">
            <a:extLst>
              <a:ext uri="{FF2B5EF4-FFF2-40B4-BE49-F238E27FC236}">
                <a16:creationId xmlns:a16="http://schemas.microsoft.com/office/drawing/2014/main" id="{D1F4A069-D751-F44A-A2B2-4AFF60061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9B57D4-77E3-B143-A9EE-27B789C6E08E}"/>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3875028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4894-B5E6-1446-AEC0-38C961DE5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1121D0-68DB-7C47-86C7-9346485363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5B88A1-5C07-C243-B043-29A902369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C6BDB-AF9E-A743-A812-478125CB6B4D}"/>
              </a:ext>
            </a:extLst>
          </p:cNvPr>
          <p:cNvSpPr>
            <a:spLocks noGrp="1"/>
          </p:cNvSpPr>
          <p:nvPr>
            <p:ph type="dt" sz="half" idx="10"/>
          </p:nvPr>
        </p:nvSpPr>
        <p:spPr/>
        <p:txBody>
          <a:bodyPr/>
          <a:lstStyle/>
          <a:p>
            <a:fld id="{B9B5700B-A5D7-DD42-92CD-A063C9019596}" type="datetimeFigureOut">
              <a:rPr lang="en-US" smtClean="0"/>
              <a:t>10/31/2021</a:t>
            </a:fld>
            <a:endParaRPr lang="en-US"/>
          </a:p>
        </p:txBody>
      </p:sp>
      <p:sp>
        <p:nvSpPr>
          <p:cNvPr id="6" name="Footer Placeholder 5">
            <a:extLst>
              <a:ext uri="{FF2B5EF4-FFF2-40B4-BE49-F238E27FC236}">
                <a16:creationId xmlns:a16="http://schemas.microsoft.com/office/drawing/2014/main" id="{12EFEE4E-2676-5149-BB23-95FBC107C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6D053-BD9A-9940-9532-129215FCECC5}"/>
              </a:ext>
            </a:extLst>
          </p:cNvPr>
          <p:cNvSpPr>
            <a:spLocks noGrp="1"/>
          </p:cNvSpPr>
          <p:nvPr>
            <p:ph type="sldNum" sz="quarter" idx="12"/>
          </p:nvPr>
        </p:nvSpPr>
        <p:spPr/>
        <p:txBody>
          <a:bodyPr/>
          <a:lstStyle/>
          <a:p>
            <a:fld id="{38D6548B-AEFB-BE44-A5A4-2A0C6C77A7F7}" type="slidenum">
              <a:rPr lang="en-US" smtClean="0"/>
              <a:t>‹#›</a:t>
            </a:fld>
            <a:endParaRPr lang="en-US"/>
          </a:p>
        </p:txBody>
      </p:sp>
    </p:spTree>
    <p:extLst>
      <p:ext uri="{BB962C8B-B14F-4D97-AF65-F5344CB8AC3E}">
        <p14:creationId xmlns:p14="http://schemas.microsoft.com/office/powerpoint/2010/main" val="3065356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85D8D2-BC4C-0942-AB6F-87B1A0AB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F1499-E552-BB4B-A2D9-AB8CECFAFE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6EE1C-8EBC-B544-A8BE-1650E20B76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5700B-A5D7-DD42-92CD-A063C9019596}" type="datetimeFigureOut">
              <a:rPr lang="en-US" smtClean="0"/>
              <a:t>10/31/2021</a:t>
            </a:fld>
            <a:endParaRPr lang="en-US"/>
          </a:p>
        </p:txBody>
      </p:sp>
      <p:sp>
        <p:nvSpPr>
          <p:cNvPr id="5" name="Footer Placeholder 4">
            <a:extLst>
              <a:ext uri="{FF2B5EF4-FFF2-40B4-BE49-F238E27FC236}">
                <a16:creationId xmlns:a16="http://schemas.microsoft.com/office/drawing/2014/main" id="{B600BF24-BADC-334A-A57D-D902732720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08C43A-A3BE-274D-92BB-918CC3743E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D6548B-AEFB-BE44-A5A4-2A0C6C77A7F7}" type="slidenum">
              <a:rPr lang="en-US" smtClean="0"/>
              <a:t>‹#›</a:t>
            </a:fld>
            <a:endParaRPr lang="en-US"/>
          </a:p>
        </p:txBody>
      </p:sp>
    </p:spTree>
    <p:extLst>
      <p:ext uri="{BB962C8B-B14F-4D97-AF65-F5344CB8AC3E}">
        <p14:creationId xmlns:p14="http://schemas.microsoft.com/office/powerpoint/2010/main" val="2766501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E24C-9529-1F43-8E4C-0C9DFFBE1188}"/>
              </a:ext>
            </a:extLst>
          </p:cNvPr>
          <p:cNvSpPr>
            <a:spLocks noGrp="1"/>
          </p:cNvSpPr>
          <p:nvPr>
            <p:ph type="ctrTitle"/>
          </p:nvPr>
        </p:nvSpPr>
        <p:spPr>
          <a:xfrm>
            <a:off x="848497" y="902043"/>
            <a:ext cx="10495005" cy="1476632"/>
          </a:xfrm>
        </p:spPr>
        <p:txBody>
          <a:bodyPr>
            <a:normAutofit/>
          </a:bodyPr>
          <a:lstStyle/>
          <a:p>
            <a:r>
              <a:rPr lang="en-US" sz="9600" spc="600" dirty="0">
                <a:solidFill>
                  <a:schemeClr val="bg1"/>
                </a:solidFill>
              </a:rPr>
              <a:t>Sensor2Light</a:t>
            </a:r>
          </a:p>
        </p:txBody>
      </p:sp>
      <p:sp>
        <p:nvSpPr>
          <p:cNvPr id="3" name="Subtitle 2">
            <a:extLst>
              <a:ext uri="{FF2B5EF4-FFF2-40B4-BE49-F238E27FC236}">
                <a16:creationId xmlns:a16="http://schemas.microsoft.com/office/drawing/2014/main" id="{30AD6664-486E-1D42-860A-3EC9B4F9B592}"/>
              </a:ext>
            </a:extLst>
          </p:cNvPr>
          <p:cNvSpPr>
            <a:spLocks noGrp="1"/>
          </p:cNvSpPr>
          <p:nvPr>
            <p:ph type="subTitle" idx="1"/>
          </p:nvPr>
        </p:nvSpPr>
        <p:spPr/>
        <p:txBody>
          <a:bodyPr>
            <a:noAutofit/>
          </a:bodyPr>
          <a:lstStyle/>
          <a:p>
            <a:r>
              <a:rPr lang="en-US" sz="6000" dirty="0">
                <a:solidFill>
                  <a:srgbClr val="00B0F0"/>
                </a:solidFill>
              </a:rPr>
              <a:t>Ivan Boyd</a:t>
            </a:r>
          </a:p>
          <a:p>
            <a:r>
              <a:rPr lang="en-US" sz="6000" dirty="0">
                <a:solidFill>
                  <a:srgbClr val="00B0F0"/>
                </a:solidFill>
              </a:rPr>
              <a:t>November 1, 2021</a:t>
            </a:r>
          </a:p>
        </p:txBody>
      </p:sp>
    </p:spTree>
    <p:extLst>
      <p:ext uri="{BB962C8B-B14F-4D97-AF65-F5344CB8AC3E}">
        <p14:creationId xmlns:p14="http://schemas.microsoft.com/office/powerpoint/2010/main" val="377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1477328"/>
          </a:xfrm>
          <a:prstGeom prst="rect">
            <a:avLst/>
          </a:prstGeom>
          <a:noFill/>
        </p:spPr>
        <p:txBody>
          <a:bodyPr wrap="square" rtlCol="0">
            <a:spAutoFit/>
          </a:bodyPr>
          <a:lstStyle/>
          <a:p>
            <a:r>
              <a:rPr lang="en-US" dirty="0" err="1">
                <a:solidFill>
                  <a:schemeClr val="accent4">
                    <a:lumMod val="40000"/>
                    <a:lumOff val="60000"/>
                  </a:schemeClr>
                </a:solidFill>
              </a:rPr>
              <a:t>Ojo</a:t>
            </a:r>
            <a:r>
              <a:rPr lang="en-US" dirty="0">
                <a:solidFill>
                  <a:schemeClr val="accent4">
                    <a:lumMod val="40000"/>
                    <a:lumOff val="60000"/>
                  </a:schemeClr>
                </a:solidFill>
              </a:rPr>
              <a:t> Caliente,</a:t>
            </a:r>
          </a:p>
          <a:p>
            <a:r>
              <a:rPr lang="en-US" dirty="0">
                <a:solidFill>
                  <a:schemeClr val="accent4">
                    <a:lumMod val="40000"/>
                    <a:lumOff val="60000"/>
                  </a:schemeClr>
                </a:solidFill>
              </a:rPr>
              <a:t>Acrylic, 20” x  28”</a:t>
            </a:r>
          </a:p>
          <a:p>
            <a:r>
              <a:rPr lang="en-US" dirty="0">
                <a:solidFill>
                  <a:schemeClr val="accent4">
                    <a:lumMod val="40000"/>
                    <a:lumOff val="60000"/>
                  </a:schemeClr>
                </a:solidFill>
              </a:rPr>
              <a:t>2018</a:t>
            </a:r>
          </a:p>
          <a:p>
            <a:endParaRPr lang="en-US" dirty="0">
              <a:solidFill>
                <a:schemeClr val="accent4">
                  <a:lumMod val="40000"/>
                  <a:lumOff val="60000"/>
                </a:schemeClr>
              </a:solidFill>
            </a:endParaRPr>
          </a:p>
        </p:txBody>
      </p:sp>
      <p:pic>
        <p:nvPicPr>
          <p:cNvPr id="4" name="Picture 3">
            <a:extLst>
              <a:ext uri="{FF2B5EF4-FFF2-40B4-BE49-F238E27FC236}">
                <a16:creationId xmlns:a16="http://schemas.microsoft.com/office/drawing/2014/main" id="{EA3AA656-539D-8A4F-BDE0-7754029042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Tree>
    <p:extLst>
      <p:ext uri="{BB962C8B-B14F-4D97-AF65-F5344CB8AC3E}">
        <p14:creationId xmlns:p14="http://schemas.microsoft.com/office/powerpoint/2010/main" val="2437669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2308324"/>
          </a:xfrm>
          <a:prstGeom prst="rect">
            <a:avLst/>
          </a:prstGeom>
          <a:noFill/>
        </p:spPr>
        <p:txBody>
          <a:bodyPr wrap="square" rtlCol="0">
            <a:spAutoFit/>
          </a:bodyPr>
          <a:lstStyle/>
          <a:p>
            <a:r>
              <a:rPr lang="en-US" dirty="0">
                <a:solidFill>
                  <a:schemeClr val="accent4">
                    <a:lumMod val="40000"/>
                    <a:lumOff val="60000"/>
                  </a:schemeClr>
                </a:solidFill>
              </a:rPr>
              <a:t>Earliest Known Buddhist Stupa</a:t>
            </a:r>
          </a:p>
          <a:p>
            <a:r>
              <a:rPr lang="en-US" dirty="0">
                <a:solidFill>
                  <a:schemeClr val="accent4">
                    <a:lumMod val="40000"/>
                    <a:lumOff val="60000"/>
                  </a:schemeClr>
                </a:solidFill>
              </a:rPr>
              <a:t>~ 250 - 480 BCE</a:t>
            </a:r>
          </a:p>
          <a:p>
            <a:endParaRPr lang="en-US" dirty="0">
              <a:solidFill>
                <a:schemeClr val="accent4">
                  <a:lumMod val="40000"/>
                  <a:lumOff val="60000"/>
                </a:schemeClr>
              </a:solidFill>
            </a:endParaRPr>
          </a:p>
          <a:p>
            <a:r>
              <a:rPr lang="en-US" dirty="0">
                <a:solidFill>
                  <a:schemeClr val="accent4">
                    <a:lumMod val="40000"/>
                    <a:lumOff val="60000"/>
                  </a:schemeClr>
                </a:solidFill>
              </a:rPr>
              <a:t>Buddha died 480 BCE</a:t>
            </a:r>
          </a:p>
          <a:p>
            <a:endParaRPr lang="en-US" dirty="0">
              <a:solidFill>
                <a:schemeClr val="accent4">
                  <a:lumMod val="40000"/>
                  <a:lumOff val="60000"/>
                </a:schemeClr>
              </a:solidFill>
            </a:endParaRPr>
          </a:p>
          <a:p>
            <a:endParaRPr lang="en-US" dirty="0">
              <a:solidFill>
                <a:schemeClr val="accent4">
                  <a:lumMod val="40000"/>
                  <a:lumOff val="60000"/>
                </a:schemeClr>
              </a:solidFill>
            </a:endParaRPr>
          </a:p>
        </p:txBody>
      </p:sp>
      <p:pic>
        <p:nvPicPr>
          <p:cNvPr id="3" name="Picture 2" descr="A picture containing sky, outdoor, nature, highland&#10;&#10;Description automatically generated">
            <a:extLst>
              <a:ext uri="{FF2B5EF4-FFF2-40B4-BE49-F238E27FC236}">
                <a16:creationId xmlns:a16="http://schemas.microsoft.com/office/drawing/2014/main" id="{F8D7127B-E084-AD43-BF45-6C4CB883E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4320" y="0"/>
            <a:ext cx="7583424" cy="5687568"/>
          </a:xfrm>
          <a:prstGeom prst="rect">
            <a:avLst/>
          </a:prstGeom>
        </p:spPr>
      </p:pic>
      <p:sp>
        <p:nvSpPr>
          <p:cNvPr id="5" name="TextBox 4">
            <a:extLst>
              <a:ext uri="{FF2B5EF4-FFF2-40B4-BE49-F238E27FC236}">
                <a16:creationId xmlns:a16="http://schemas.microsoft.com/office/drawing/2014/main" id="{A89D9626-7CFE-8B4B-8732-4BEFF51F2413}"/>
              </a:ext>
            </a:extLst>
          </p:cNvPr>
          <p:cNvSpPr txBox="1"/>
          <p:nvPr/>
        </p:nvSpPr>
        <p:spPr>
          <a:xfrm>
            <a:off x="524256" y="6108192"/>
            <a:ext cx="10017551" cy="369332"/>
          </a:xfrm>
          <a:prstGeom prst="rect">
            <a:avLst/>
          </a:prstGeom>
          <a:noFill/>
        </p:spPr>
        <p:txBody>
          <a:bodyPr wrap="none" rtlCol="0">
            <a:spAutoFit/>
          </a:bodyPr>
          <a:lstStyle/>
          <a:p>
            <a:r>
              <a:rPr lang="en-US" dirty="0">
                <a:solidFill>
                  <a:schemeClr val="accent4">
                    <a:lumMod val="40000"/>
                    <a:lumOff val="60000"/>
                  </a:schemeClr>
                </a:solidFill>
              </a:rPr>
              <a:t>The Buddha had asked that he be buried under the earth </a:t>
            </a:r>
            <a:r>
              <a:rPr lang="en-US" b="1" dirty="0">
                <a:solidFill>
                  <a:schemeClr val="accent4">
                    <a:lumMod val="40000"/>
                    <a:lumOff val="60000"/>
                  </a:schemeClr>
                </a:solidFill>
              </a:rPr>
              <a:t>"heaped up as rice is heaped in an alms bo</a:t>
            </a:r>
            <a:r>
              <a:rPr lang="en-US" dirty="0">
                <a:solidFill>
                  <a:schemeClr val="accent4">
                    <a:lumMod val="40000"/>
                    <a:lumOff val="60000"/>
                  </a:schemeClr>
                </a:solidFill>
              </a:rPr>
              <a:t>wl.”</a:t>
            </a:r>
          </a:p>
        </p:txBody>
      </p:sp>
    </p:spTree>
    <p:extLst>
      <p:ext uri="{BB962C8B-B14F-4D97-AF65-F5344CB8AC3E}">
        <p14:creationId xmlns:p14="http://schemas.microsoft.com/office/powerpoint/2010/main" val="4180476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1477328"/>
          </a:xfrm>
          <a:prstGeom prst="rect">
            <a:avLst/>
          </a:prstGeom>
          <a:noFill/>
        </p:spPr>
        <p:txBody>
          <a:bodyPr wrap="square" rtlCol="0">
            <a:spAutoFit/>
          </a:bodyPr>
          <a:lstStyle/>
          <a:p>
            <a:r>
              <a:rPr lang="en-US" dirty="0">
                <a:solidFill>
                  <a:schemeClr val="accent4">
                    <a:lumMod val="40000"/>
                    <a:lumOff val="60000"/>
                  </a:schemeClr>
                </a:solidFill>
              </a:rPr>
              <a:t> "these are the relics of the Buddha, the Lord"</a:t>
            </a:r>
            <a:r>
              <a:rPr lang="en-US" dirty="0">
                <a:solidFill>
                  <a:schemeClr val="accent4">
                    <a:lumMod val="40000"/>
                    <a:lumOff val="60000"/>
                  </a:schemeClr>
                </a:solidFill>
                <a:effectLst/>
              </a:rPr>
              <a:t> </a:t>
            </a:r>
            <a:endParaRPr lang="en-US" dirty="0">
              <a:solidFill>
                <a:schemeClr val="accent4">
                  <a:lumMod val="40000"/>
                  <a:lumOff val="60000"/>
                </a:schemeClr>
              </a:solidFill>
            </a:endParaRPr>
          </a:p>
          <a:p>
            <a:endParaRPr lang="en-US" dirty="0">
              <a:solidFill>
                <a:schemeClr val="accent4">
                  <a:lumMod val="40000"/>
                  <a:lumOff val="60000"/>
                </a:schemeClr>
              </a:solidFill>
            </a:endParaRPr>
          </a:p>
        </p:txBody>
      </p:sp>
      <p:pic>
        <p:nvPicPr>
          <p:cNvPr id="4" name="Picture 3" descr="A picture containing text, hydrant, outdoor object&#10;&#10;Description automatically generated">
            <a:extLst>
              <a:ext uri="{FF2B5EF4-FFF2-40B4-BE49-F238E27FC236}">
                <a16:creationId xmlns:a16="http://schemas.microsoft.com/office/drawing/2014/main" id="{1A6CC91A-692D-A04F-B60E-4B1B78A93C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6727" y="0"/>
            <a:ext cx="4518545" cy="6858000"/>
          </a:xfrm>
          <a:prstGeom prst="rect">
            <a:avLst/>
          </a:prstGeom>
        </p:spPr>
      </p:pic>
    </p:spTree>
    <p:extLst>
      <p:ext uri="{BB962C8B-B14F-4D97-AF65-F5344CB8AC3E}">
        <p14:creationId xmlns:p14="http://schemas.microsoft.com/office/powerpoint/2010/main" val="4200865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1723549"/>
          </a:xfrm>
          <a:prstGeom prst="rect">
            <a:avLst/>
          </a:prstGeom>
          <a:noFill/>
        </p:spPr>
        <p:txBody>
          <a:bodyPr wrap="square" rtlCol="0">
            <a:spAutoFit/>
          </a:bodyPr>
          <a:lstStyle/>
          <a:p>
            <a:r>
              <a:rPr lang="en-US" sz="2200" dirty="0" err="1">
                <a:solidFill>
                  <a:schemeClr val="accent4">
                    <a:lumMod val="40000"/>
                    <a:lumOff val="60000"/>
                  </a:schemeClr>
                </a:solidFill>
              </a:rPr>
              <a:t>Tusita</a:t>
            </a:r>
            <a:r>
              <a:rPr lang="en-US" sz="2200" dirty="0">
                <a:solidFill>
                  <a:schemeClr val="accent4">
                    <a:lumMod val="40000"/>
                    <a:lumOff val="60000"/>
                  </a:schemeClr>
                </a:solidFill>
              </a:rPr>
              <a:t> Stupa</a:t>
            </a:r>
          </a:p>
          <a:p>
            <a:r>
              <a:rPr lang="en-US" sz="2200" dirty="0">
                <a:solidFill>
                  <a:schemeClr val="accent4">
                    <a:lumMod val="40000"/>
                    <a:lumOff val="60000"/>
                  </a:schemeClr>
                </a:solidFill>
              </a:rPr>
              <a:t>2019</a:t>
            </a:r>
          </a:p>
          <a:p>
            <a:r>
              <a:rPr lang="en-US" sz="2200" u="sng" dirty="0">
                <a:solidFill>
                  <a:schemeClr val="accent4">
                    <a:lumMod val="40000"/>
                    <a:lumOff val="60000"/>
                  </a:schemeClr>
                </a:solidFill>
              </a:rPr>
              <a:t>Kópavogur, Iceland </a:t>
            </a:r>
            <a:endParaRPr lang="en-US" sz="2200" dirty="0">
              <a:solidFill>
                <a:schemeClr val="accent4">
                  <a:lumMod val="40000"/>
                  <a:lumOff val="60000"/>
                </a:schemeClr>
              </a:solidFill>
            </a:endParaRPr>
          </a:p>
          <a:p>
            <a:endParaRPr lang="en-US" dirty="0">
              <a:solidFill>
                <a:schemeClr val="accent4">
                  <a:lumMod val="40000"/>
                  <a:lumOff val="60000"/>
                </a:schemeClr>
              </a:solidFill>
            </a:endParaRPr>
          </a:p>
        </p:txBody>
      </p:sp>
      <p:pic>
        <p:nvPicPr>
          <p:cNvPr id="3" name="Picture 2" descr="A person standing next to a statue&#10;&#10;Description automatically generated with medium confidence">
            <a:extLst>
              <a:ext uri="{FF2B5EF4-FFF2-40B4-BE49-F238E27FC236}">
                <a16:creationId xmlns:a16="http://schemas.microsoft.com/office/drawing/2014/main" id="{FFCF601A-9817-7442-A44B-41B3CB0FBB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2610" y="0"/>
            <a:ext cx="4386780" cy="6858000"/>
          </a:xfrm>
          <a:prstGeom prst="rect">
            <a:avLst/>
          </a:prstGeom>
        </p:spPr>
      </p:pic>
    </p:spTree>
    <p:extLst>
      <p:ext uri="{BB962C8B-B14F-4D97-AF65-F5344CB8AC3E}">
        <p14:creationId xmlns:p14="http://schemas.microsoft.com/office/powerpoint/2010/main" val="407702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182880" y="329678"/>
            <a:ext cx="4604128" cy="5909310"/>
          </a:xfrm>
          <a:prstGeom prst="rect">
            <a:avLst/>
          </a:prstGeom>
          <a:noFill/>
        </p:spPr>
        <p:txBody>
          <a:bodyPr wrap="square" rtlCol="0">
            <a:spAutoFit/>
          </a:bodyPr>
          <a:lstStyle/>
          <a:p>
            <a:r>
              <a:rPr lang="en-US" sz="3600" dirty="0">
                <a:solidFill>
                  <a:schemeClr val="accent4">
                    <a:lumMod val="40000"/>
                    <a:lumOff val="60000"/>
                  </a:schemeClr>
                </a:solidFill>
              </a:rPr>
              <a:t>Conceptual Art</a:t>
            </a:r>
          </a:p>
          <a:p>
            <a:r>
              <a:rPr lang="en-US" sz="3600" dirty="0">
                <a:solidFill>
                  <a:schemeClr val="accent4">
                    <a:lumMod val="40000"/>
                    <a:lumOff val="60000"/>
                  </a:schemeClr>
                </a:solidFill>
              </a:rPr>
              <a:t>MOMA Museum</a:t>
            </a:r>
          </a:p>
          <a:p>
            <a:endParaRPr lang="en-US" dirty="0">
              <a:solidFill>
                <a:schemeClr val="accent4">
                  <a:lumMod val="40000"/>
                  <a:lumOff val="60000"/>
                </a:schemeClr>
              </a:solidFill>
            </a:endParaRPr>
          </a:p>
          <a:p>
            <a:r>
              <a:rPr lang="en-US" dirty="0">
                <a:solidFill>
                  <a:schemeClr val="accent4">
                    <a:lumMod val="40000"/>
                    <a:lumOff val="60000"/>
                  </a:schemeClr>
                </a:solidFill>
              </a:rPr>
              <a:t>Joseph </a:t>
            </a:r>
            <a:r>
              <a:rPr lang="en-US" dirty="0" err="1">
                <a:solidFill>
                  <a:schemeClr val="accent4">
                    <a:lumMod val="40000"/>
                    <a:lumOff val="60000"/>
                  </a:schemeClr>
                </a:solidFill>
              </a:rPr>
              <a:t>Kosuth</a:t>
            </a:r>
            <a:endParaRPr lang="en-US" dirty="0">
              <a:solidFill>
                <a:schemeClr val="accent4">
                  <a:lumMod val="40000"/>
                  <a:lumOff val="60000"/>
                </a:schemeClr>
              </a:solidFill>
            </a:endParaRPr>
          </a:p>
          <a:p>
            <a:endParaRPr lang="en-US" dirty="0">
              <a:solidFill>
                <a:schemeClr val="accent4">
                  <a:lumMod val="40000"/>
                  <a:lumOff val="60000"/>
                </a:schemeClr>
              </a:solidFill>
            </a:endParaRPr>
          </a:p>
          <a:p>
            <a:r>
              <a:rPr lang="en-US" dirty="0">
                <a:solidFill>
                  <a:schemeClr val="accent4">
                    <a:lumMod val="40000"/>
                    <a:lumOff val="60000"/>
                  </a:schemeClr>
                </a:solidFill>
              </a:rPr>
              <a:t>One and Three Chairs</a:t>
            </a:r>
          </a:p>
          <a:p>
            <a:endParaRPr lang="en-US" dirty="0">
              <a:solidFill>
                <a:schemeClr val="accent4">
                  <a:lumMod val="40000"/>
                  <a:lumOff val="60000"/>
                </a:schemeClr>
              </a:solidFill>
            </a:endParaRPr>
          </a:p>
          <a:p>
            <a:r>
              <a:rPr lang="en-US" dirty="0">
                <a:solidFill>
                  <a:schemeClr val="accent4">
                    <a:lumMod val="40000"/>
                    <a:lumOff val="60000"/>
                  </a:schemeClr>
                </a:solidFill>
              </a:rPr>
              <a:t>1965</a:t>
            </a:r>
          </a:p>
          <a:p>
            <a:endParaRPr lang="en-US" dirty="0">
              <a:solidFill>
                <a:schemeClr val="accent4">
                  <a:lumMod val="40000"/>
                  <a:lumOff val="60000"/>
                </a:schemeClr>
              </a:solidFill>
            </a:endParaRPr>
          </a:p>
          <a:p>
            <a:r>
              <a:rPr lang="en-US" dirty="0">
                <a:solidFill>
                  <a:schemeClr val="accent4">
                    <a:lumMod val="40000"/>
                    <a:lumOff val="60000"/>
                  </a:schemeClr>
                </a:solidFill>
              </a:rPr>
              <a:t>Wood folding chair, mounted photograph of a chair, and mounted photographic enlargement of the dictionary definition of "chair", Chair 32 3/8 x 14 7/8 x 20 7/8" (82 x 37.8 x 53 cm), photographic panel 36 x 24 1/8" (91.5 x 61.1 cm), text panel 24 x 30" (61 x 76.2 cm)</a:t>
            </a:r>
          </a:p>
          <a:p>
            <a:endParaRPr lang="en-US" dirty="0">
              <a:solidFill>
                <a:schemeClr val="accent4">
                  <a:lumMod val="40000"/>
                  <a:lumOff val="60000"/>
                </a:schemeClr>
              </a:solidFill>
            </a:endParaRPr>
          </a:p>
          <a:p>
            <a:endParaRPr lang="en-US" dirty="0">
              <a:solidFill>
                <a:schemeClr val="accent4">
                  <a:lumMod val="40000"/>
                  <a:lumOff val="60000"/>
                </a:schemeClr>
              </a:solidFill>
            </a:endParaRPr>
          </a:p>
          <a:p>
            <a:endParaRPr lang="en-US" dirty="0">
              <a:solidFill>
                <a:schemeClr val="accent4">
                  <a:lumMod val="40000"/>
                  <a:lumOff val="60000"/>
                </a:schemeClr>
              </a:solidFill>
            </a:endParaRPr>
          </a:p>
          <a:p>
            <a:endParaRPr lang="en-US" dirty="0">
              <a:solidFill>
                <a:schemeClr val="accent4">
                  <a:lumMod val="40000"/>
                  <a:lumOff val="60000"/>
                </a:schemeClr>
              </a:solidFill>
            </a:endParaRPr>
          </a:p>
        </p:txBody>
      </p:sp>
      <p:pic>
        <p:nvPicPr>
          <p:cNvPr id="4" name="Picture 3" descr="A picture containing text, floor, indoor, room&#10;&#10;Description automatically generated">
            <a:extLst>
              <a:ext uri="{FF2B5EF4-FFF2-40B4-BE49-F238E27FC236}">
                <a16:creationId xmlns:a16="http://schemas.microsoft.com/office/drawing/2014/main" id="{7D26156B-321F-7E40-8181-9771BC93166E}"/>
              </a:ext>
            </a:extLst>
          </p:cNvPr>
          <p:cNvPicPr>
            <a:picLocks noChangeAspect="1"/>
          </p:cNvPicPr>
          <p:nvPr/>
        </p:nvPicPr>
        <p:blipFill>
          <a:blip r:embed="rId3"/>
          <a:stretch>
            <a:fillRect/>
          </a:stretch>
        </p:blipFill>
        <p:spPr>
          <a:xfrm>
            <a:off x="4965192" y="186814"/>
            <a:ext cx="7043928" cy="5313048"/>
          </a:xfrm>
          <a:prstGeom prst="rect">
            <a:avLst/>
          </a:prstGeom>
        </p:spPr>
      </p:pic>
    </p:spTree>
    <p:extLst>
      <p:ext uri="{BB962C8B-B14F-4D97-AF65-F5344CB8AC3E}">
        <p14:creationId xmlns:p14="http://schemas.microsoft.com/office/powerpoint/2010/main" val="62254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1792224" y="5438394"/>
            <a:ext cx="8729472" cy="1200329"/>
          </a:xfrm>
          <a:prstGeom prst="rect">
            <a:avLst/>
          </a:prstGeom>
          <a:noFill/>
        </p:spPr>
        <p:txBody>
          <a:bodyPr wrap="square" rtlCol="0">
            <a:spAutoFit/>
          </a:bodyPr>
          <a:lstStyle/>
          <a:p>
            <a:pPr lvl="1" algn="ctr"/>
            <a:r>
              <a:rPr lang="en-US" sz="3600" dirty="0">
                <a:solidFill>
                  <a:schemeClr val="accent4">
                    <a:lumMod val="40000"/>
                    <a:lumOff val="60000"/>
                  </a:schemeClr>
                </a:solidFill>
              </a:rPr>
              <a:t>Mora, New Mexico</a:t>
            </a:r>
            <a:endParaRPr lang="en-US" dirty="0">
              <a:solidFill>
                <a:schemeClr val="accent4">
                  <a:lumMod val="40000"/>
                  <a:lumOff val="60000"/>
                </a:schemeClr>
              </a:solidFill>
            </a:endParaRPr>
          </a:p>
          <a:p>
            <a:pPr lvl="1" algn="ctr"/>
            <a:r>
              <a:rPr lang="en-US" dirty="0">
                <a:solidFill>
                  <a:schemeClr val="accent4">
                    <a:lumMod val="40000"/>
                    <a:lumOff val="60000"/>
                  </a:schemeClr>
                </a:solidFill>
              </a:rPr>
              <a:t>September, 2021</a:t>
            </a:r>
          </a:p>
          <a:p>
            <a:endParaRPr lang="en-US" dirty="0">
              <a:solidFill>
                <a:schemeClr val="accent4">
                  <a:lumMod val="40000"/>
                  <a:lumOff val="60000"/>
                </a:schemeClr>
              </a:solidFill>
            </a:endParaRPr>
          </a:p>
        </p:txBody>
      </p:sp>
      <p:pic>
        <p:nvPicPr>
          <p:cNvPr id="3" name="Picture 2" descr="A picture containing nature, night sky&#10;&#10;Description automatically generated">
            <a:extLst>
              <a:ext uri="{FF2B5EF4-FFF2-40B4-BE49-F238E27FC236}">
                <a16:creationId xmlns:a16="http://schemas.microsoft.com/office/drawing/2014/main" id="{FBD939D4-69CA-054E-B723-83030B54A36D}"/>
              </a:ext>
            </a:extLst>
          </p:cNvPr>
          <p:cNvPicPr>
            <a:picLocks noChangeAspect="1"/>
          </p:cNvPicPr>
          <p:nvPr/>
        </p:nvPicPr>
        <p:blipFill>
          <a:blip r:embed="rId3"/>
          <a:stretch>
            <a:fillRect/>
          </a:stretch>
        </p:blipFill>
        <p:spPr>
          <a:xfrm>
            <a:off x="1573390" y="265444"/>
            <a:ext cx="9151652" cy="5147804"/>
          </a:xfrm>
          <a:prstGeom prst="rect">
            <a:avLst/>
          </a:prstGeom>
        </p:spPr>
      </p:pic>
    </p:spTree>
    <p:extLst>
      <p:ext uri="{BB962C8B-B14F-4D97-AF65-F5344CB8AC3E}">
        <p14:creationId xmlns:p14="http://schemas.microsoft.com/office/powerpoint/2010/main" val="262101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126492" y="634478"/>
            <a:ext cx="2965704" cy="3200876"/>
          </a:xfrm>
          <a:prstGeom prst="rect">
            <a:avLst/>
          </a:prstGeom>
          <a:noFill/>
        </p:spPr>
        <p:txBody>
          <a:bodyPr wrap="square" rtlCol="0">
            <a:spAutoFit/>
          </a:bodyPr>
          <a:lstStyle/>
          <a:p>
            <a:r>
              <a:rPr lang="en-US" sz="2200" dirty="0">
                <a:solidFill>
                  <a:schemeClr val="accent4">
                    <a:lumMod val="40000"/>
                    <a:lumOff val="60000"/>
                  </a:schemeClr>
                </a:solidFill>
              </a:rPr>
              <a:t>Yayoi Kusama</a:t>
            </a:r>
          </a:p>
          <a:p>
            <a:r>
              <a:rPr lang="en-US" sz="2200" dirty="0">
                <a:solidFill>
                  <a:schemeClr val="accent4">
                    <a:lumMod val="40000"/>
                    <a:lumOff val="60000"/>
                  </a:schemeClr>
                </a:solidFill>
              </a:rPr>
              <a:t>Infinity Mirrored Room</a:t>
            </a:r>
          </a:p>
          <a:p>
            <a:r>
              <a:rPr lang="en-US" sz="2200" dirty="0">
                <a:solidFill>
                  <a:schemeClr val="accent4">
                    <a:lumMod val="40000"/>
                    <a:lumOff val="60000"/>
                  </a:schemeClr>
                </a:solidFill>
              </a:rPr>
              <a:t>2013</a:t>
            </a:r>
          </a:p>
          <a:p>
            <a:r>
              <a:rPr lang="en-US" sz="2200" dirty="0">
                <a:solidFill>
                  <a:schemeClr val="accent4">
                    <a:lumMod val="40000"/>
                    <a:lumOff val="60000"/>
                  </a:schemeClr>
                </a:solidFill>
              </a:rPr>
              <a:t>Souls of Millions of Light years away</a:t>
            </a:r>
          </a:p>
          <a:p>
            <a:r>
              <a:rPr lang="en-US" sz="2400" dirty="0">
                <a:solidFill>
                  <a:schemeClr val="accent4">
                    <a:lumMod val="40000"/>
                    <a:lumOff val="60000"/>
                  </a:schemeClr>
                </a:solidFill>
              </a:rPr>
              <a:t>The Broad Museum, Los Angeles</a:t>
            </a:r>
          </a:p>
          <a:p>
            <a:endParaRPr lang="en-US" sz="2200" dirty="0">
              <a:solidFill>
                <a:schemeClr val="accent4">
                  <a:lumMod val="40000"/>
                  <a:lumOff val="60000"/>
                </a:schemeClr>
              </a:solidFill>
            </a:endParaRPr>
          </a:p>
          <a:p>
            <a:endParaRPr lang="en-US" sz="2200" dirty="0">
              <a:solidFill>
                <a:schemeClr val="accent4">
                  <a:lumMod val="40000"/>
                  <a:lumOff val="60000"/>
                </a:schemeClr>
              </a:solidFill>
            </a:endParaRPr>
          </a:p>
        </p:txBody>
      </p:sp>
      <p:pic>
        <p:nvPicPr>
          <p:cNvPr id="6" name="Picture 5" descr="A large crowd of people at a concert&#10;&#10;Description automatically generated with low confidence">
            <a:extLst>
              <a:ext uri="{FF2B5EF4-FFF2-40B4-BE49-F238E27FC236}">
                <a16:creationId xmlns:a16="http://schemas.microsoft.com/office/drawing/2014/main" id="{4CE690A5-9017-FF4F-BFF6-E8467392F5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2196" y="536448"/>
            <a:ext cx="8973312" cy="5982208"/>
          </a:xfrm>
          <a:prstGeom prst="rect">
            <a:avLst/>
          </a:prstGeom>
        </p:spPr>
      </p:pic>
    </p:spTree>
    <p:extLst>
      <p:ext uri="{BB962C8B-B14F-4D97-AF65-F5344CB8AC3E}">
        <p14:creationId xmlns:p14="http://schemas.microsoft.com/office/powerpoint/2010/main" val="1608271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56257-7E00-4E4F-B607-F52639473748}"/>
              </a:ext>
            </a:extLst>
          </p:cNvPr>
          <p:cNvPicPr>
            <a:picLocks noChangeAspect="1"/>
          </p:cNvPicPr>
          <p:nvPr/>
        </p:nvPicPr>
        <p:blipFill>
          <a:blip r:embed="rId3"/>
          <a:stretch>
            <a:fillRect/>
          </a:stretch>
        </p:blipFill>
        <p:spPr>
          <a:xfrm>
            <a:off x="970892" y="177467"/>
            <a:ext cx="10455090" cy="6503066"/>
          </a:xfrm>
          <a:prstGeom prst="rect">
            <a:avLst/>
          </a:prstGeom>
        </p:spPr>
      </p:pic>
    </p:spTree>
    <p:extLst>
      <p:ext uri="{BB962C8B-B14F-4D97-AF65-F5344CB8AC3E}">
        <p14:creationId xmlns:p14="http://schemas.microsoft.com/office/powerpoint/2010/main" val="18288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126492" y="634478"/>
            <a:ext cx="3092196" cy="3970318"/>
          </a:xfrm>
          <a:prstGeom prst="rect">
            <a:avLst/>
          </a:prstGeom>
          <a:noFill/>
        </p:spPr>
        <p:txBody>
          <a:bodyPr wrap="square" rtlCol="0">
            <a:spAutoFit/>
          </a:bodyPr>
          <a:lstStyle/>
          <a:p>
            <a:r>
              <a:rPr lang="en-US" sz="2200" dirty="0">
                <a:solidFill>
                  <a:schemeClr val="accent4">
                    <a:lumMod val="40000"/>
                    <a:lumOff val="60000"/>
                  </a:schemeClr>
                </a:solidFill>
              </a:rPr>
              <a:t>Josiah  </a:t>
            </a:r>
            <a:r>
              <a:rPr lang="en-US" sz="2200" dirty="0" err="1">
                <a:solidFill>
                  <a:schemeClr val="accent4">
                    <a:lumMod val="40000"/>
                    <a:lumOff val="60000"/>
                  </a:schemeClr>
                </a:solidFill>
              </a:rPr>
              <a:t>McElheny</a:t>
            </a:r>
            <a:endParaRPr lang="en-US" sz="2200" dirty="0">
              <a:solidFill>
                <a:schemeClr val="accent4">
                  <a:lumMod val="40000"/>
                  <a:lumOff val="60000"/>
                </a:schemeClr>
              </a:solidFill>
            </a:endParaRPr>
          </a:p>
          <a:p>
            <a:endParaRPr lang="en-US" sz="2200" dirty="0">
              <a:solidFill>
                <a:schemeClr val="accent4">
                  <a:lumMod val="40000"/>
                  <a:lumOff val="60000"/>
                </a:schemeClr>
              </a:solidFill>
            </a:endParaRPr>
          </a:p>
          <a:p>
            <a:r>
              <a:rPr lang="en-US" sz="2200" dirty="0">
                <a:solidFill>
                  <a:schemeClr val="accent4">
                    <a:lumMod val="40000"/>
                    <a:lumOff val="60000"/>
                  </a:schemeClr>
                </a:solidFill>
              </a:rPr>
              <a:t>Modernity circa 1952, Mirrored and Reflected Infinitely</a:t>
            </a:r>
          </a:p>
          <a:p>
            <a:endParaRPr lang="en-US" sz="2200" dirty="0">
              <a:solidFill>
                <a:schemeClr val="accent4">
                  <a:lumMod val="40000"/>
                  <a:lumOff val="60000"/>
                </a:schemeClr>
              </a:solidFill>
            </a:endParaRPr>
          </a:p>
          <a:p>
            <a:r>
              <a:rPr lang="en-US" sz="2200" dirty="0">
                <a:solidFill>
                  <a:schemeClr val="accent4">
                    <a:lumMod val="40000"/>
                    <a:lumOff val="60000"/>
                  </a:schemeClr>
                </a:solidFill>
              </a:rPr>
              <a:t>2004</a:t>
            </a:r>
          </a:p>
          <a:p>
            <a:endParaRPr lang="en-US" sz="2200" dirty="0">
              <a:solidFill>
                <a:schemeClr val="accent4">
                  <a:lumMod val="40000"/>
                  <a:lumOff val="60000"/>
                </a:schemeClr>
              </a:solidFill>
            </a:endParaRPr>
          </a:p>
          <a:p>
            <a:r>
              <a:rPr lang="en-US" dirty="0">
                <a:solidFill>
                  <a:schemeClr val="accent4">
                    <a:lumMod val="40000"/>
                    <a:lumOff val="60000"/>
                  </a:schemeClr>
                </a:solidFill>
              </a:rPr>
              <a:t>Hand-blown mirrored glass objects, chrome metal display, glass and mirror</a:t>
            </a:r>
            <a:endParaRPr lang="en-US" sz="2200" dirty="0">
              <a:solidFill>
                <a:schemeClr val="accent4">
                  <a:lumMod val="40000"/>
                  <a:lumOff val="60000"/>
                </a:schemeClr>
              </a:solidFill>
            </a:endParaRPr>
          </a:p>
          <a:p>
            <a:endParaRPr lang="en-US" sz="2200" dirty="0">
              <a:solidFill>
                <a:schemeClr val="accent4">
                  <a:lumMod val="40000"/>
                  <a:lumOff val="60000"/>
                </a:schemeClr>
              </a:solidFill>
            </a:endParaRPr>
          </a:p>
        </p:txBody>
      </p:sp>
      <p:pic>
        <p:nvPicPr>
          <p:cNvPr id="3" name="Picture 2" descr="A group of empty glass bottles&#10;&#10;Description automatically generated with low confidence">
            <a:extLst>
              <a:ext uri="{FF2B5EF4-FFF2-40B4-BE49-F238E27FC236}">
                <a16:creationId xmlns:a16="http://schemas.microsoft.com/office/drawing/2014/main" id="{93BE962E-44F5-6E4E-9707-51B9570652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1168" y="513207"/>
            <a:ext cx="6986016" cy="4924171"/>
          </a:xfrm>
          <a:prstGeom prst="rect">
            <a:avLst/>
          </a:prstGeom>
        </p:spPr>
      </p:pic>
    </p:spTree>
    <p:extLst>
      <p:ext uri="{BB962C8B-B14F-4D97-AF65-F5344CB8AC3E}">
        <p14:creationId xmlns:p14="http://schemas.microsoft.com/office/powerpoint/2010/main" val="959256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cage&#10;&#10;Description automatically generated">
            <a:extLst>
              <a:ext uri="{FF2B5EF4-FFF2-40B4-BE49-F238E27FC236}">
                <a16:creationId xmlns:a16="http://schemas.microsoft.com/office/drawing/2014/main" id="{B522585E-E954-9443-9AE9-1963675B88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9303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444D5-76C0-0741-991C-F81ADA3EE3A4}"/>
              </a:ext>
            </a:extLst>
          </p:cNvPr>
          <p:cNvSpPr>
            <a:spLocks noGrp="1"/>
          </p:cNvSpPr>
          <p:nvPr>
            <p:ph type="title"/>
          </p:nvPr>
        </p:nvSpPr>
        <p:spPr>
          <a:xfrm>
            <a:off x="838200" y="255397"/>
            <a:ext cx="10515600" cy="1325563"/>
          </a:xfrm>
        </p:spPr>
        <p:txBody>
          <a:bodyPr/>
          <a:lstStyle/>
          <a:p>
            <a:pPr algn="ctr"/>
            <a:r>
              <a:rPr lang="en-US" b="1" spc="600" dirty="0"/>
              <a:t>Many Converging Interests</a:t>
            </a:r>
          </a:p>
        </p:txBody>
      </p:sp>
      <p:sp>
        <p:nvSpPr>
          <p:cNvPr id="3" name="Content Placeholder 2">
            <a:extLst>
              <a:ext uri="{FF2B5EF4-FFF2-40B4-BE49-F238E27FC236}">
                <a16:creationId xmlns:a16="http://schemas.microsoft.com/office/drawing/2014/main" id="{17C2AD6F-7932-1D43-84C3-42F9F823CB8F}"/>
              </a:ext>
            </a:extLst>
          </p:cNvPr>
          <p:cNvSpPr>
            <a:spLocks noGrp="1"/>
          </p:cNvSpPr>
          <p:nvPr>
            <p:ph idx="1"/>
          </p:nvPr>
        </p:nvSpPr>
        <p:spPr/>
        <p:txBody>
          <a:bodyPr>
            <a:normAutofit lnSpcReduction="10000"/>
          </a:bodyPr>
          <a:lstStyle/>
          <a:p>
            <a:pPr>
              <a:lnSpc>
                <a:spcPct val="150000"/>
              </a:lnSpc>
            </a:pPr>
            <a:r>
              <a:rPr lang="en-US" dirty="0"/>
              <a:t>My Art</a:t>
            </a:r>
          </a:p>
          <a:p>
            <a:pPr>
              <a:lnSpc>
                <a:spcPct val="150000"/>
              </a:lnSpc>
            </a:pPr>
            <a:r>
              <a:rPr lang="en-US" dirty="0"/>
              <a:t>Spiritual Practice (Buddhist)</a:t>
            </a:r>
          </a:p>
          <a:p>
            <a:pPr>
              <a:lnSpc>
                <a:spcPct val="150000"/>
              </a:lnSpc>
            </a:pPr>
            <a:r>
              <a:rPr lang="en-US" dirty="0"/>
              <a:t>Conceptual Art (</a:t>
            </a:r>
            <a:r>
              <a:rPr lang="en-US" dirty="0" err="1"/>
              <a:t>Kosuth</a:t>
            </a:r>
            <a:r>
              <a:rPr lang="en-US" dirty="0"/>
              <a:t>)</a:t>
            </a:r>
          </a:p>
          <a:p>
            <a:pPr>
              <a:lnSpc>
                <a:spcPct val="150000"/>
              </a:lnSpc>
            </a:pPr>
            <a:r>
              <a:rPr lang="en-US" dirty="0"/>
              <a:t>Electronic Art (e.g., Kusama, </a:t>
            </a:r>
            <a:r>
              <a:rPr lang="en-US" dirty="0" err="1"/>
              <a:t>McElheny</a:t>
            </a:r>
            <a:r>
              <a:rPr lang="en-US" dirty="0"/>
              <a:t>, Meow Wolf)</a:t>
            </a:r>
          </a:p>
          <a:p>
            <a:pPr>
              <a:lnSpc>
                <a:spcPct val="150000"/>
              </a:lnSpc>
            </a:pPr>
            <a:r>
              <a:rPr lang="en-US" dirty="0"/>
              <a:t>Integration of life experiences (The Sublime)</a:t>
            </a:r>
          </a:p>
          <a:p>
            <a:pPr>
              <a:lnSpc>
                <a:spcPct val="150000"/>
              </a:lnSpc>
            </a:pPr>
            <a:r>
              <a:rPr lang="en-US" dirty="0"/>
              <a:t>Spirit Sensing (Right, it’s def pseudo-science, and it’s a fun idea)</a:t>
            </a:r>
          </a:p>
          <a:p>
            <a:endParaRPr lang="en-US" dirty="0"/>
          </a:p>
        </p:txBody>
      </p:sp>
    </p:spTree>
    <p:extLst>
      <p:ext uri="{BB962C8B-B14F-4D97-AF65-F5344CB8AC3E}">
        <p14:creationId xmlns:p14="http://schemas.microsoft.com/office/powerpoint/2010/main" val="2322486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3519040" cy="1107996"/>
          </a:xfrm>
          <a:prstGeom prst="rect">
            <a:avLst/>
          </a:prstGeom>
          <a:noFill/>
        </p:spPr>
        <p:txBody>
          <a:bodyPr wrap="square" rtlCol="0">
            <a:spAutoFit/>
          </a:bodyPr>
          <a:lstStyle/>
          <a:p>
            <a:r>
              <a:rPr lang="en-US" sz="2200" dirty="0">
                <a:solidFill>
                  <a:schemeClr val="accent4">
                    <a:lumMod val="40000"/>
                    <a:lumOff val="60000"/>
                  </a:schemeClr>
                </a:solidFill>
              </a:rPr>
              <a:t>My first infinity box</a:t>
            </a:r>
          </a:p>
          <a:p>
            <a:r>
              <a:rPr lang="en-US" sz="2200" dirty="0">
                <a:solidFill>
                  <a:schemeClr val="accent4">
                    <a:lumMod val="40000"/>
                    <a:lumOff val="60000"/>
                  </a:schemeClr>
                </a:solidFill>
              </a:rPr>
              <a:t>September, 2021</a:t>
            </a:r>
          </a:p>
          <a:p>
            <a:endParaRPr lang="en-US" sz="2200" dirty="0">
              <a:solidFill>
                <a:schemeClr val="accent4">
                  <a:lumMod val="40000"/>
                  <a:lumOff val="60000"/>
                </a:schemeClr>
              </a:solidFill>
            </a:endParaRPr>
          </a:p>
        </p:txBody>
      </p:sp>
      <p:pic>
        <p:nvPicPr>
          <p:cNvPr id="3" name="Picture 2" descr="A picture containing text&#10;&#10;Description automatically generated">
            <a:extLst>
              <a:ext uri="{FF2B5EF4-FFF2-40B4-BE49-F238E27FC236}">
                <a16:creationId xmlns:a16="http://schemas.microsoft.com/office/drawing/2014/main" id="{EB2A6FB2-35DF-3149-95B8-CF45F5571A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4344924" y="845820"/>
            <a:ext cx="6766560" cy="5074920"/>
          </a:xfrm>
          <a:prstGeom prst="rect">
            <a:avLst/>
          </a:prstGeom>
        </p:spPr>
      </p:pic>
    </p:spTree>
    <p:extLst>
      <p:ext uri="{BB962C8B-B14F-4D97-AF65-F5344CB8AC3E}">
        <p14:creationId xmlns:p14="http://schemas.microsoft.com/office/powerpoint/2010/main" val="1787905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342789-8D9B-304E-8F5A-F381CA7B56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8112" y="0"/>
            <a:ext cx="9144000" cy="6858000"/>
          </a:xfrm>
          <a:prstGeom prst="rect">
            <a:avLst/>
          </a:prstGeom>
        </p:spPr>
      </p:pic>
    </p:spTree>
    <p:extLst>
      <p:ext uri="{BB962C8B-B14F-4D97-AF65-F5344CB8AC3E}">
        <p14:creationId xmlns:p14="http://schemas.microsoft.com/office/powerpoint/2010/main" val="3882282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126492" y="634478"/>
            <a:ext cx="2965704" cy="1107996"/>
          </a:xfrm>
          <a:prstGeom prst="rect">
            <a:avLst/>
          </a:prstGeom>
          <a:noFill/>
        </p:spPr>
        <p:txBody>
          <a:bodyPr wrap="square" rtlCol="0">
            <a:spAutoFit/>
          </a:bodyPr>
          <a:lstStyle/>
          <a:p>
            <a:r>
              <a:rPr lang="en-US" sz="2200" dirty="0">
                <a:solidFill>
                  <a:schemeClr val="accent4">
                    <a:lumMod val="40000"/>
                    <a:lumOff val="60000"/>
                  </a:schemeClr>
                </a:solidFill>
              </a:rPr>
              <a:t>Sensor2Light</a:t>
            </a:r>
          </a:p>
          <a:p>
            <a:r>
              <a:rPr lang="en-US" sz="2200" dirty="0">
                <a:solidFill>
                  <a:schemeClr val="accent4">
                    <a:lumMod val="40000"/>
                    <a:lumOff val="60000"/>
                  </a:schemeClr>
                </a:solidFill>
              </a:rPr>
              <a:t>V0.1</a:t>
            </a:r>
          </a:p>
          <a:p>
            <a:endParaRPr lang="en-US" sz="2200" dirty="0">
              <a:solidFill>
                <a:schemeClr val="accent4">
                  <a:lumMod val="40000"/>
                  <a:lumOff val="60000"/>
                </a:schemeClr>
              </a:solidFill>
            </a:endParaRPr>
          </a:p>
        </p:txBody>
      </p:sp>
      <p:pic>
        <p:nvPicPr>
          <p:cNvPr id="3" name="Picture 2" descr="A picture containing light&#10;&#10;Description automatically generated">
            <a:extLst>
              <a:ext uri="{FF2B5EF4-FFF2-40B4-BE49-F238E27FC236}">
                <a16:creationId xmlns:a16="http://schemas.microsoft.com/office/drawing/2014/main" id="{80F22F2E-A17C-7E49-A767-58890F4C01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113782" y="857250"/>
            <a:ext cx="6858000" cy="5143500"/>
          </a:xfrm>
          <a:prstGeom prst="rect">
            <a:avLst/>
          </a:prstGeom>
        </p:spPr>
      </p:pic>
      <p:sp>
        <p:nvSpPr>
          <p:cNvPr id="4" name="TextBox 3">
            <a:extLst>
              <a:ext uri="{FF2B5EF4-FFF2-40B4-BE49-F238E27FC236}">
                <a16:creationId xmlns:a16="http://schemas.microsoft.com/office/drawing/2014/main" id="{5665FEB7-67C9-D343-93E3-EBF25AC8A990}"/>
              </a:ext>
            </a:extLst>
          </p:cNvPr>
          <p:cNvSpPr txBox="1"/>
          <p:nvPr/>
        </p:nvSpPr>
        <p:spPr>
          <a:xfrm>
            <a:off x="146304" y="1443841"/>
            <a:ext cx="4998720" cy="4247317"/>
          </a:xfrm>
          <a:prstGeom prst="rect">
            <a:avLst/>
          </a:prstGeom>
          <a:noFill/>
        </p:spPr>
        <p:txBody>
          <a:bodyPr wrap="square" rtlCol="0">
            <a:spAutoFit/>
          </a:bodyPr>
          <a:lstStyle/>
          <a:p>
            <a:r>
              <a:rPr lang="en-US" dirty="0">
                <a:solidFill>
                  <a:schemeClr val="accent4">
                    <a:lumMod val="40000"/>
                    <a:lumOff val="60000"/>
                  </a:schemeClr>
                </a:solidFill>
              </a:rPr>
              <a:t>An immersive electronic artwork that modifies a static infinity box with various forms of digital technology to create a dynamically interactive experience.</a:t>
            </a:r>
          </a:p>
          <a:p>
            <a:endParaRPr lang="en-US" dirty="0">
              <a:solidFill>
                <a:schemeClr val="accent4">
                  <a:lumMod val="40000"/>
                  <a:lumOff val="60000"/>
                </a:schemeClr>
              </a:solidFill>
            </a:endParaRPr>
          </a:p>
          <a:p>
            <a:r>
              <a:rPr lang="en-US" dirty="0">
                <a:solidFill>
                  <a:schemeClr val="accent4">
                    <a:lumMod val="40000"/>
                    <a:lumOff val="60000"/>
                  </a:schemeClr>
                </a:solidFill>
              </a:rPr>
              <a:t>Long-range goal: To create an experience of the sublime.</a:t>
            </a:r>
          </a:p>
          <a:p>
            <a:endParaRPr lang="en-US" dirty="0">
              <a:solidFill>
                <a:schemeClr val="accent4">
                  <a:lumMod val="40000"/>
                  <a:lumOff val="60000"/>
                </a:schemeClr>
              </a:solidFill>
            </a:endParaRPr>
          </a:p>
          <a:p>
            <a:r>
              <a:rPr lang="en-US" dirty="0">
                <a:solidFill>
                  <a:schemeClr val="accent4">
                    <a:lumMod val="40000"/>
                    <a:lumOff val="60000"/>
                  </a:schemeClr>
                </a:solidFill>
              </a:rPr>
              <a:t>Short-range goals: Create numerous unexpected, multi-sensory and surprising reactions inside and outside the infinity box to external presences.</a:t>
            </a:r>
          </a:p>
          <a:p>
            <a:endParaRPr lang="en-US" dirty="0">
              <a:solidFill>
                <a:schemeClr val="accent4">
                  <a:lumMod val="40000"/>
                  <a:lumOff val="60000"/>
                </a:schemeClr>
              </a:solidFill>
            </a:endParaRPr>
          </a:p>
          <a:p>
            <a:r>
              <a:rPr lang="en-US" dirty="0">
                <a:solidFill>
                  <a:schemeClr val="accent4">
                    <a:lumMod val="40000"/>
                    <a:lumOff val="60000"/>
                  </a:schemeClr>
                </a:solidFill>
              </a:rPr>
              <a:t>Medium-range goal: Incorporate up-to-date spirit sensing technology and create additional multi-sensory reactions. I know, pseudo-science. </a:t>
            </a:r>
          </a:p>
        </p:txBody>
      </p:sp>
    </p:spTree>
    <p:extLst>
      <p:ext uri="{BB962C8B-B14F-4D97-AF65-F5344CB8AC3E}">
        <p14:creationId xmlns:p14="http://schemas.microsoft.com/office/powerpoint/2010/main" val="1480445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444D5-76C0-0741-991C-F81ADA3EE3A4}"/>
              </a:ext>
            </a:extLst>
          </p:cNvPr>
          <p:cNvSpPr>
            <a:spLocks noGrp="1"/>
          </p:cNvSpPr>
          <p:nvPr>
            <p:ph type="title"/>
          </p:nvPr>
        </p:nvSpPr>
        <p:spPr>
          <a:xfrm>
            <a:off x="838200" y="-276416"/>
            <a:ext cx="10515600" cy="1568768"/>
          </a:xfrm>
        </p:spPr>
        <p:txBody>
          <a:bodyPr/>
          <a:lstStyle/>
          <a:p>
            <a:pPr algn="ctr"/>
            <a:r>
              <a:rPr lang="en-US" b="1" spc="600" dirty="0"/>
              <a:t>Hardware</a:t>
            </a:r>
          </a:p>
        </p:txBody>
      </p:sp>
      <p:sp>
        <p:nvSpPr>
          <p:cNvPr id="3" name="Content Placeholder 2">
            <a:extLst>
              <a:ext uri="{FF2B5EF4-FFF2-40B4-BE49-F238E27FC236}">
                <a16:creationId xmlns:a16="http://schemas.microsoft.com/office/drawing/2014/main" id="{17C2AD6F-7932-1D43-84C3-42F9F823CB8F}"/>
              </a:ext>
            </a:extLst>
          </p:cNvPr>
          <p:cNvSpPr>
            <a:spLocks noGrp="1"/>
          </p:cNvSpPr>
          <p:nvPr>
            <p:ph idx="1"/>
          </p:nvPr>
        </p:nvSpPr>
        <p:spPr>
          <a:xfrm>
            <a:off x="838200" y="1036320"/>
            <a:ext cx="10515600" cy="5565648"/>
          </a:xfrm>
        </p:spPr>
        <p:txBody>
          <a:bodyPr>
            <a:normAutofit fontScale="92500" lnSpcReduction="20000"/>
          </a:bodyPr>
          <a:lstStyle/>
          <a:p>
            <a:pPr lvl="0">
              <a:lnSpc>
                <a:spcPct val="110000"/>
              </a:lnSpc>
            </a:pPr>
            <a:r>
              <a:rPr lang="en-US" dirty="0"/>
              <a:t>Teensy 3.2 Development Board</a:t>
            </a:r>
          </a:p>
          <a:p>
            <a:pPr lvl="0">
              <a:lnSpc>
                <a:spcPct val="110000"/>
              </a:lnSpc>
            </a:pPr>
            <a:r>
              <a:rPr lang="en-US" dirty="0"/>
              <a:t>Adafruit BME280 temperature, pressure and humidity  sensor</a:t>
            </a:r>
          </a:p>
          <a:p>
            <a:pPr lvl="0">
              <a:lnSpc>
                <a:spcPct val="110000"/>
              </a:lnSpc>
            </a:pPr>
            <a:r>
              <a:rPr lang="en-US" dirty="0"/>
              <a:t>Adafruit SSD1306 OLED display</a:t>
            </a:r>
          </a:p>
          <a:p>
            <a:pPr lvl="0">
              <a:lnSpc>
                <a:spcPct val="110000"/>
              </a:lnSpc>
            </a:pPr>
            <a:r>
              <a:rPr lang="en-US" dirty="0"/>
              <a:t>HC-SR04 distance sensor</a:t>
            </a:r>
          </a:p>
          <a:p>
            <a:pPr lvl="0">
              <a:lnSpc>
                <a:spcPct val="110000"/>
              </a:lnSpc>
            </a:pPr>
            <a:r>
              <a:rPr lang="en-US" dirty="0"/>
              <a:t>Adafruit RGB and GRB </a:t>
            </a:r>
            <a:r>
              <a:rPr lang="en-US" dirty="0" err="1"/>
              <a:t>Neopixels</a:t>
            </a:r>
            <a:r>
              <a:rPr lang="en-US" dirty="0"/>
              <a:t> in chip, 5mm through hole and ring mounted</a:t>
            </a:r>
          </a:p>
          <a:p>
            <a:pPr lvl="0">
              <a:lnSpc>
                <a:spcPct val="110000"/>
              </a:lnSpc>
            </a:pPr>
            <a:r>
              <a:rPr lang="en-US" dirty="0"/>
              <a:t>Basic LEDs and buttons</a:t>
            </a:r>
          </a:p>
          <a:p>
            <a:pPr lvl="0">
              <a:lnSpc>
                <a:spcPct val="110000"/>
              </a:lnSpc>
            </a:pPr>
            <a:r>
              <a:rPr lang="en-US" dirty="0"/>
              <a:t>Ethernet, to attach network addressed WEMO and HUE light devices</a:t>
            </a:r>
          </a:p>
          <a:p>
            <a:pPr lvl="0">
              <a:lnSpc>
                <a:spcPct val="110000"/>
              </a:lnSpc>
            </a:pPr>
            <a:r>
              <a:rPr lang="en-US" dirty="0"/>
              <a:t>Breadboard, </a:t>
            </a:r>
            <a:r>
              <a:rPr lang="en-US" dirty="0" err="1"/>
              <a:t>misc</a:t>
            </a:r>
            <a:r>
              <a:rPr lang="en-US" dirty="0"/>
              <a:t> 22 </a:t>
            </a:r>
            <a:r>
              <a:rPr lang="en-US" dirty="0" err="1"/>
              <a:t>guage</a:t>
            </a:r>
            <a:r>
              <a:rPr lang="en-US" dirty="0"/>
              <a:t> wires, resistors and capacitors</a:t>
            </a:r>
          </a:p>
          <a:p>
            <a:pPr>
              <a:lnSpc>
                <a:spcPct val="110000"/>
              </a:lnSpc>
            </a:pPr>
            <a:r>
              <a:rPr lang="en-US" dirty="0"/>
              <a:t>Lenovo LAPTOP-UFEV2AC3, 11th Gen Intel(R) Core(TM) i7-11800H @ 2.30GHz   2.30 GHz, 16GB Ram, 64-bit O/S, x64-based processor running Windows 10 Home</a:t>
            </a:r>
          </a:p>
          <a:p>
            <a:pPr marL="0" indent="0">
              <a:lnSpc>
                <a:spcPct val="110000"/>
              </a:lnSpc>
              <a:buNone/>
            </a:pPr>
            <a:endParaRPr lang="en-US" dirty="0"/>
          </a:p>
        </p:txBody>
      </p:sp>
    </p:spTree>
    <p:extLst>
      <p:ext uri="{BB962C8B-B14F-4D97-AF65-F5344CB8AC3E}">
        <p14:creationId xmlns:p14="http://schemas.microsoft.com/office/powerpoint/2010/main" val="2102329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444D5-76C0-0741-991C-F81ADA3EE3A4}"/>
              </a:ext>
            </a:extLst>
          </p:cNvPr>
          <p:cNvSpPr>
            <a:spLocks noGrp="1"/>
          </p:cNvSpPr>
          <p:nvPr>
            <p:ph type="title"/>
          </p:nvPr>
        </p:nvSpPr>
        <p:spPr>
          <a:xfrm>
            <a:off x="838200" y="-276416"/>
            <a:ext cx="10515600" cy="1568768"/>
          </a:xfrm>
        </p:spPr>
        <p:txBody>
          <a:bodyPr/>
          <a:lstStyle/>
          <a:p>
            <a:pPr algn="ctr"/>
            <a:r>
              <a:rPr lang="en-US" b="1" spc="600" dirty="0"/>
              <a:t>Software</a:t>
            </a:r>
          </a:p>
        </p:txBody>
      </p:sp>
      <p:sp>
        <p:nvSpPr>
          <p:cNvPr id="3" name="Content Placeholder 2">
            <a:extLst>
              <a:ext uri="{FF2B5EF4-FFF2-40B4-BE49-F238E27FC236}">
                <a16:creationId xmlns:a16="http://schemas.microsoft.com/office/drawing/2014/main" id="{17C2AD6F-7932-1D43-84C3-42F9F823CB8F}"/>
              </a:ext>
            </a:extLst>
          </p:cNvPr>
          <p:cNvSpPr>
            <a:spLocks noGrp="1"/>
          </p:cNvSpPr>
          <p:nvPr>
            <p:ph idx="1"/>
          </p:nvPr>
        </p:nvSpPr>
        <p:spPr>
          <a:xfrm>
            <a:off x="838200" y="1036320"/>
            <a:ext cx="10515600" cy="5565648"/>
          </a:xfrm>
        </p:spPr>
        <p:txBody>
          <a:bodyPr>
            <a:normAutofit/>
          </a:bodyPr>
          <a:lstStyle/>
          <a:p>
            <a:pPr lvl="0"/>
            <a:r>
              <a:rPr lang="en-US" dirty="0"/>
              <a:t>Programming environment: Arduino's IDE software with the </a:t>
            </a:r>
            <a:r>
              <a:rPr lang="en-US" dirty="0" err="1"/>
              <a:t>Teensyduino</a:t>
            </a:r>
            <a:r>
              <a:rPr lang="en-US" dirty="0"/>
              <a:t> add-on Teensy.</a:t>
            </a:r>
          </a:p>
          <a:p>
            <a:pPr lvl="0"/>
            <a:r>
              <a:rPr lang="en-US" dirty="0"/>
              <a:t>C++</a:t>
            </a:r>
          </a:p>
          <a:p>
            <a:pPr lvl="0"/>
            <a:r>
              <a:rPr lang="en-US" dirty="0" err="1"/>
              <a:t>FormLabs</a:t>
            </a:r>
            <a:endParaRPr lang="en-US" dirty="0"/>
          </a:p>
          <a:p>
            <a:pPr lvl="0"/>
            <a:r>
              <a:rPr lang="en-US" dirty="0"/>
              <a:t>SolidWorks</a:t>
            </a:r>
          </a:p>
          <a:p>
            <a:pPr marL="0" indent="0">
              <a:lnSpc>
                <a:spcPct val="110000"/>
              </a:lnSpc>
              <a:buNone/>
            </a:pPr>
            <a:endParaRPr lang="en-US" dirty="0"/>
          </a:p>
        </p:txBody>
      </p:sp>
    </p:spTree>
    <p:extLst>
      <p:ext uri="{BB962C8B-B14F-4D97-AF65-F5344CB8AC3E}">
        <p14:creationId xmlns:p14="http://schemas.microsoft.com/office/powerpoint/2010/main" val="1647575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444D5-76C0-0741-991C-F81ADA3EE3A4}"/>
              </a:ext>
            </a:extLst>
          </p:cNvPr>
          <p:cNvSpPr>
            <a:spLocks noGrp="1"/>
          </p:cNvSpPr>
          <p:nvPr>
            <p:ph type="title"/>
          </p:nvPr>
        </p:nvSpPr>
        <p:spPr>
          <a:xfrm>
            <a:off x="838200" y="-276416"/>
            <a:ext cx="10515600" cy="1568768"/>
          </a:xfrm>
        </p:spPr>
        <p:txBody>
          <a:bodyPr/>
          <a:lstStyle/>
          <a:p>
            <a:pPr algn="ctr"/>
            <a:r>
              <a:rPr lang="en-US" dirty="0"/>
              <a:t>Teamwork, Version Control, Social Media</a:t>
            </a:r>
            <a:r>
              <a:rPr lang="en-US" dirty="0">
                <a:effectLst/>
              </a:rPr>
              <a:t> </a:t>
            </a:r>
            <a:endParaRPr lang="en-US" b="1" spc="600" dirty="0"/>
          </a:p>
        </p:txBody>
      </p:sp>
      <p:sp>
        <p:nvSpPr>
          <p:cNvPr id="3" name="Content Placeholder 2">
            <a:extLst>
              <a:ext uri="{FF2B5EF4-FFF2-40B4-BE49-F238E27FC236}">
                <a16:creationId xmlns:a16="http://schemas.microsoft.com/office/drawing/2014/main" id="{17C2AD6F-7932-1D43-84C3-42F9F823CB8F}"/>
              </a:ext>
            </a:extLst>
          </p:cNvPr>
          <p:cNvSpPr>
            <a:spLocks noGrp="1"/>
          </p:cNvSpPr>
          <p:nvPr>
            <p:ph idx="1"/>
          </p:nvPr>
        </p:nvSpPr>
        <p:spPr>
          <a:xfrm>
            <a:off x="838200" y="1036320"/>
            <a:ext cx="10515600" cy="5565648"/>
          </a:xfrm>
        </p:spPr>
        <p:txBody>
          <a:bodyPr>
            <a:normAutofit/>
          </a:bodyPr>
          <a:lstStyle/>
          <a:p>
            <a:pPr lvl="0"/>
            <a:r>
              <a:rPr lang="en-US" dirty="0" err="1"/>
              <a:t>Github</a:t>
            </a:r>
            <a:endParaRPr lang="en-US" dirty="0"/>
          </a:p>
          <a:p>
            <a:pPr lvl="0"/>
            <a:r>
              <a:rPr lang="en-US" dirty="0"/>
              <a:t>Slack</a:t>
            </a:r>
          </a:p>
          <a:p>
            <a:pPr lvl="0"/>
            <a:r>
              <a:rPr lang="en-US" dirty="0"/>
              <a:t>Microsoft Teams</a:t>
            </a:r>
          </a:p>
          <a:p>
            <a:pPr lvl="0"/>
            <a:r>
              <a:rPr lang="en-US" dirty="0" err="1"/>
              <a:t>Hackster</a:t>
            </a:r>
            <a:endParaRPr lang="en-US" dirty="0"/>
          </a:p>
          <a:p>
            <a:pPr lvl="0"/>
            <a:r>
              <a:rPr lang="en-US" dirty="0"/>
              <a:t>LinkedIn</a:t>
            </a:r>
          </a:p>
          <a:p>
            <a:pPr marL="0" indent="0">
              <a:lnSpc>
                <a:spcPct val="110000"/>
              </a:lnSpc>
              <a:buNone/>
            </a:pPr>
            <a:endParaRPr lang="en-US" dirty="0"/>
          </a:p>
        </p:txBody>
      </p:sp>
    </p:spTree>
    <p:extLst>
      <p:ext uri="{BB962C8B-B14F-4D97-AF65-F5344CB8AC3E}">
        <p14:creationId xmlns:p14="http://schemas.microsoft.com/office/powerpoint/2010/main" val="761657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444D5-76C0-0741-991C-F81ADA3EE3A4}"/>
              </a:ext>
            </a:extLst>
          </p:cNvPr>
          <p:cNvSpPr>
            <a:spLocks noGrp="1"/>
          </p:cNvSpPr>
          <p:nvPr>
            <p:ph type="title"/>
          </p:nvPr>
        </p:nvSpPr>
        <p:spPr>
          <a:xfrm>
            <a:off x="838200" y="-276416"/>
            <a:ext cx="10515600" cy="1568768"/>
          </a:xfrm>
        </p:spPr>
        <p:txBody>
          <a:bodyPr/>
          <a:lstStyle/>
          <a:p>
            <a:pPr algn="ctr"/>
            <a:r>
              <a:rPr lang="en-US" dirty="0"/>
              <a:t>User Settable Options</a:t>
            </a:r>
            <a:endParaRPr lang="en-US" b="1" spc="600" dirty="0"/>
          </a:p>
        </p:txBody>
      </p:sp>
      <p:sp>
        <p:nvSpPr>
          <p:cNvPr id="3" name="Content Placeholder 2">
            <a:extLst>
              <a:ext uri="{FF2B5EF4-FFF2-40B4-BE49-F238E27FC236}">
                <a16:creationId xmlns:a16="http://schemas.microsoft.com/office/drawing/2014/main" id="{17C2AD6F-7932-1D43-84C3-42F9F823CB8F}"/>
              </a:ext>
            </a:extLst>
          </p:cNvPr>
          <p:cNvSpPr>
            <a:spLocks noGrp="1"/>
          </p:cNvSpPr>
          <p:nvPr>
            <p:ph idx="1"/>
          </p:nvPr>
        </p:nvSpPr>
        <p:spPr>
          <a:xfrm>
            <a:off x="838200" y="1036320"/>
            <a:ext cx="10515600" cy="5565648"/>
          </a:xfrm>
        </p:spPr>
        <p:txBody>
          <a:bodyPr>
            <a:normAutofit lnSpcReduction="10000"/>
          </a:bodyPr>
          <a:lstStyle/>
          <a:p>
            <a:r>
              <a:rPr lang="en-US" dirty="0" err="1"/>
              <a:t>dBug</a:t>
            </a:r>
            <a:r>
              <a:rPr lang="en-US" dirty="0"/>
              <a:t> = true, or </a:t>
            </a:r>
            <a:r>
              <a:rPr lang="en-US" dirty="0" err="1"/>
              <a:t>dBug</a:t>
            </a:r>
            <a:r>
              <a:rPr lang="en-US" dirty="0"/>
              <a:t> = false     Setting this variable turns on several error messages to be printed to the 9600 bd Monitor. </a:t>
            </a:r>
            <a:r>
              <a:rPr lang="en-US" dirty="0" err="1"/>
              <a:t>dBug</a:t>
            </a:r>
            <a:r>
              <a:rPr lang="en-US" dirty="0"/>
              <a:t> can be set to “false” to significantly lessen noise on the 9600 bd Monitor</a:t>
            </a:r>
            <a:r>
              <a:rPr lang="en-US" dirty="0">
                <a:effectLst/>
              </a:rPr>
              <a:t> </a:t>
            </a:r>
            <a:endParaRPr lang="en-US" dirty="0"/>
          </a:p>
          <a:p>
            <a:pPr lvl="0"/>
            <a:r>
              <a:rPr lang="en-US" dirty="0" err="1"/>
              <a:t>dBugDel</a:t>
            </a:r>
            <a:r>
              <a:rPr lang="en-US" dirty="0"/>
              <a:t> (debug delay) sets the number of seconds that the program is slowed down by. When enabled, the program does not work correctly due to the accumulation of delay()’s that affect how distance is read and time is measured.</a:t>
            </a:r>
            <a:r>
              <a:rPr lang="en-US" dirty="0">
                <a:effectLst/>
              </a:rPr>
              <a:t> </a:t>
            </a:r>
            <a:endParaRPr lang="en-US" dirty="0"/>
          </a:p>
          <a:p>
            <a:r>
              <a:rPr lang="en-US" dirty="0" err="1"/>
              <a:t>eNet</a:t>
            </a:r>
            <a:r>
              <a:rPr lang="en-US" dirty="0"/>
              <a:t> = true, or </a:t>
            </a:r>
            <a:r>
              <a:rPr lang="en-US" dirty="0" err="1"/>
              <a:t>eNet</a:t>
            </a:r>
            <a:r>
              <a:rPr lang="en-US" dirty="0"/>
              <a:t> = false, If running without ethernet attached then set </a:t>
            </a:r>
            <a:r>
              <a:rPr lang="en-US" dirty="0" err="1"/>
              <a:t>eNet</a:t>
            </a:r>
            <a:r>
              <a:rPr lang="en-US" dirty="0"/>
              <a:t> to false. This will eliminate any ethernet attached devices, such as WEMO controlled outlets or HUE lights.</a:t>
            </a:r>
          </a:p>
          <a:p>
            <a:pPr lvl="0"/>
            <a:r>
              <a:rPr lang="en-US" dirty="0" err="1"/>
              <a:t>temperatureTrigger</a:t>
            </a:r>
            <a:r>
              <a:rPr lang="en-US" dirty="0"/>
              <a:t> = 1,      This is # of degrees over the 5 deg average required to trigger the ring </a:t>
            </a:r>
            <a:r>
              <a:rPr lang="en-US" dirty="0" err="1"/>
              <a:t>Neopixel</a:t>
            </a:r>
            <a:r>
              <a:rPr lang="en-US" dirty="0"/>
              <a:t> flicker reaction when touching the temperature sensor. Increase the number to number of degrees over average wanted to trigger the ring </a:t>
            </a:r>
            <a:r>
              <a:rPr lang="en-US" dirty="0" err="1"/>
              <a:t>Neopixel</a:t>
            </a:r>
            <a:r>
              <a:rPr lang="en-US" dirty="0"/>
              <a:t> flicker.</a:t>
            </a:r>
          </a:p>
          <a:p>
            <a:pPr marL="0" indent="0">
              <a:lnSpc>
                <a:spcPct val="110000"/>
              </a:lnSpc>
              <a:buNone/>
            </a:pPr>
            <a:endParaRPr lang="en-US" dirty="0"/>
          </a:p>
        </p:txBody>
      </p:sp>
    </p:spTree>
    <p:extLst>
      <p:ext uri="{BB962C8B-B14F-4D97-AF65-F5344CB8AC3E}">
        <p14:creationId xmlns:p14="http://schemas.microsoft.com/office/powerpoint/2010/main" val="364719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444D5-76C0-0741-991C-F81ADA3EE3A4}"/>
              </a:ext>
            </a:extLst>
          </p:cNvPr>
          <p:cNvSpPr>
            <a:spLocks noGrp="1"/>
          </p:cNvSpPr>
          <p:nvPr>
            <p:ph type="title"/>
          </p:nvPr>
        </p:nvSpPr>
        <p:spPr>
          <a:xfrm>
            <a:off x="838200" y="-276416"/>
            <a:ext cx="10515600" cy="1568768"/>
          </a:xfrm>
        </p:spPr>
        <p:txBody>
          <a:bodyPr/>
          <a:lstStyle/>
          <a:p>
            <a:pPr algn="ctr"/>
            <a:r>
              <a:rPr lang="en-US" dirty="0"/>
              <a:t>DEMONSTRATION</a:t>
            </a:r>
            <a:endParaRPr lang="en-US" b="1" spc="600" dirty="0"/>
          </a:p>
        </p:txBody>
      </p:sp>
      <p:pic>
        <p:nvPicPr>
          <p:cNvPr id="5" name="Content Placeholder 4" descr="A picture containing diagram&#10;&#10;Description automatically generated">
            <a:extLst>
              <a:ext uri="{FF2B5EF4-FFF2-40B4-BE49-F238E27FC236}">
                <a16:creationId xmlns:a16="http://schemas.microsoft.com/office/drawing/2014/main" id="{45378A66-9158-6E41-A12B-6EA7CC5AF73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rot="10800000">
            <a:off x="2385483" y="1036638"/>
            <a:ext cx="7421033" cy="5565775"/>
          </a:xfrm>
        </p:spPr>
      </p:pic>
    </p:spTree>
    <p:extLst>
      <p:ext uri="{BB962C8B-B14F-4D97-AF65-F5344CB8AC3E}">
        <p14:creationId xmlns:p14="http://schemas.microsoft.com/office/powerpoint/2010/main" val="92905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33BBC9-70A4-4141-9074-CAE0FAA027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6739" y="0"/>
            <a:ext cx="7158522" cy="6858000"/>
          </a:xfrm>
          <a:prstGeom prst="rect">
            <a:avLst/>
          </a:prstGeom>
        </p:spPr>
      </p:pic>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923330"/>
          </a:xfrm>
          <a:prstGeom prst="rect">
            <a:avLst/>
          </a:prstGeom>
          <a:noFill/>
        </p:spPr>
        <p:txBody>
          <a:bodyPr wrap="square" rtlCol="0">
            <a:spAutoFit/>
          </a:bodyPr>
          <a:lstStyle/>
          <a:p>
            <a:r>
              <a:rPr lang="en-US" dirty="0">
                <a:solidFill>
                  <a:schemeClr val="accent4">
                    <a:lumMod val="40000"/>
                    <a:lumOff val="60000"/>
                  </a:schemeClr>
                </a:solidFill>
              </a:rPr>
              <a:t>Norfolk Lawn,</a:t>
            </a:r>
          </a:p>
          <a:p>
            <a:r>
              <a:rPr lang="en-US" dirty="0">
                <a:solidFill>
                  <a:schemeClr val="accent4">
                    <a:lumMod val="40000"/>
                    <a:lumOff val="60000"/>
                  </a:schemeClr>
                </a:solidFill>
              </a:rPr>
              <a:t>Oil,  54” x x54”</a:t>
            </a:r>
          </a:p>
          <a:p>
            <a:r>
              <a:rPr lang="en-US" dirty="0">
                <a:solidFill>
                  <a:schemeClr val="accent4">
                    <a:lumMod val="40000"/>
                    <a:lumOff val="60000"/>
                  </a:schemeClr>
                </a:solidFill>
              </a:rPr>
              <a:t>1977</a:t>
            </a:r>
          </a:p>
        </p:txBody>
      </p:sp>
    </p:spTree>
    <p:extLst>
      <p:ext uri="{BB962C8B-B14F-4D97-AF65-F5344CB8AC3E}">
        <p14:creationId xmlns:p14="http://schemas.microsoft.com/office/powerpoint/2010/main" val="104646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923330"/>
          </a:xfrm>
          <a:prstGeom prst="rect">
            <a:avLst/>
          </a:prstGeom>
          <a:noFill/>
        </p:spPr>
        <p:txBody>
          <a:bodyPr wrap="square" rtlCol="0">
            <a:spAutoFit/>
          </a:bodyPr>
          <a:lstStyle/>
          <a:p>
            <a:r>
              <a:rPr lang="en-US" dirty="0">
                <a:solidFill>
                  <a:schemeClr val="accent4">
                    <a:lumMod val="40000"/>
                    <a:lumOff val="60000"/>
                  </a:schemeClr>
                </a:solidFill>
              </a:rPr>
              <a:t>Caged</a:t>
            </a:r>
          </a:p>
          <a:p>
            <a:r>
              <a:rPr lang="en-US" dirty="0">
                <a:solidFill>
                  <a:schemeClr val="accent4">
                    <a:lumMod val="40000"/>
                    <a:lumOff val="60000"/>
                  </a:schemeClr>
                </a:solidFill>
              </a:rPr>
              <a:t>Oil, 72” x  72”</a:t>
            </a:r>
          </a:p>
          <a:p>
            <a:r>
              <a:rPr lang="en-US" dirty="0">
                <a:solidFill>
                  <a:schemeClr val="accent4">
                    <a:lumMod val="40000"/>
                    <a:lumOff val="60000"/>
                  </a:schemeClr>
                </a:solidFill>
              </a:rPr>
              <a:t>2009</a:t>
            </a:r>
          </a:p>
        </p:txBody>
      </p:sp>
      <p:pic>
        <p:nvPicPr>
          <p:cNvPr id="4" name="Picture 3" descr="A picture containing yellow, chair, outdoor, baby bed&#10;&#10;Description automatically generated">
            <a:extLst>
              <a:ext uri="{FF2B5EF4-FFF2-40B4-BE49-F238E27FC236}">
                <a16:creationId xmlns:a16="http://schemas.microsoft.com/office/drawing/2014/main" id="{CCD0E4AB-F374-6C4C-A17C-C359F1F272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56384" y="0"/>
            <a:ext cx="6879232" cy="6858000"/>
          </a:xfrm>
          <a:prstGeom prst="rect">
            <a:avLst/>
          </a:prstGeom>
        </p:spPr>
      </p:pic>
    </p:spTree>
    <p:extLst>
      <p:ext uri="{BB962C8B-B14F-4D97-AF65-F5344CB8AC3E}">
        <p14:creationId xmlns:p14="http://schemas.microsoft.com/office/powerpoint/2010/main" val="3878615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923330"/>
          </a:xfrm>
          <a:prstGeom prst="rect">
            <a:avLst/>
          </a:prstGeom>
          <a:noFill/>
        </p:spPr>
        <p:txBody>
          <a:bodyPr wrap="square" rtlCol="0">
            <a:spAutoFit/>
          </a:bodyPr>
          <a:lstStyle/>
          <a:p>
            <a:r>
              <a:rPr lang="en-US" dirty="0">
                <a:solidFill>
                  <a:schemeClr val="accent4">
                    <a:lumMod val="40000"/>
                    <a:lumOff val="60000"/>
                  </a:schemeClr>
                </a:solidFill>
              </a:rPr>
              <a:t>Wooly Rock</a:t>
            </a:r>
          </a:p>
          <a:p>
            <a:r>
              <a:rPr lang="en-US" dirty="0">
                <a:solidFill>
                  <a:schemeClr val="accent4">
                    <a:lumMod val="40000"/>
                    <a:lumOff val="60000"/>
                  </a:schemeClr>
                </a:solidFill>
              </a:rPr>
              <a:t>Oil, 24” x  30”</a:t>
            </a:r>
          </a:p>
          <a:p>
            <a:r>
              <a:rPr lang="en-US" dirty="0">
                <a:solidFill>
                  <a:schemeClr val="accent4">
                    <a:lumMod val="40000"/>
                    <a:lumOff val="60000"/>
                  </a:schemeClr>
                </a:solidFill>
              </a:rPr>
              <a:t>2011</a:t>
            </a:r>
          </a:p>
        </p:txBody>
      </p:sp>
      <p:pic>
        <p:nvPicPr>
          <p:cNvPr id="3" name="Picture 2">
            <a:extLst>
              <a:ext uri="{FF2B5EF4-FFF2-40B4-BE49-F238E27FC236}">
                <a16:creationId xmlns:a16="http://schemas.microsoft.com/office/drawing/2014/main" id="{C0AE0412-0C78-984B-AF90-2E4CA0D767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7510" y="0"/>
            <a:ext cx="6096980" cy="6858000"/>
          </a:xfrm>
          <a:prstGeom prst="rect">
            <a:avLst/>
          </a:prstGeom>
        </p:spPr>
      </p:pic>
    </p:spTree>
    <p:extLst>
      <p:ext uri="{BB962C8B-B14F-4D97-AF65-F5344CB8AC3E}">
        <p14:creationId xmlns:p14="http://schemas.microsoft.com/office/powerpoint/2010/main" val="336058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2909440" cy="1107996"/>
          </a:xfrm>
          <a:prstGeom prst="rect">
            <a:avLst/>
          </a:prstGeom>
          <a:noFill/>
        </p:spPr>
        <p:txBody>
          <a:bodyPr wrap="square" rtlCol="0">
            <a:spAutoFit/>
          </a:bodyPr>
          <a:lstStyle/>
          <a:p>
            <a:r>
              <a:rPr lang="en-US" sz="2200" dirty="0">
                <a:solidFill>
                  <a:schemeClr val="accent4">
                    <a:lumMod val="40000"/>
                    <a:lumOff val="60000"/>
                  </a:schemeClr>
                </a:solidFill>
              </a:rPr>
              <a:t>Zombie Wedding Party</a:t>
            </a:r>
          </a:p>
          <a:p>
            <a:r>
              <a:rPr lang="en-US" sz="2200" dirty="0">
                <a:solidFill>
                  <a:schemeClr val="accent4">
                    <a:lumMod val="40000"/>
                    <a:lumOff val="60000"/>
                  </a:schemeClr>
                </a:solidFill>
              </a:rPr>
              <a:t>Oil, 50” x  64”</a:t>
            </a:r>
          </a:p>
          <a:p>
            <a:r>
              <a:rPr lang="en-US" sz="2200" dirty="0">
                <a:solidFill>
                  <a:schemeClr val="accent4">
                    <a:lumMod val="40000"/>
                    <a:lumOff val="60000"/>
                  </a:schemeClr>
                </a:solidFill>
              </a:rPr>
              <a:t>2012</a:t>
            </a:r>
          </a:p>
        </p:txBody>
      </p:sp>
      <p:pic>
        <p:nvPicPr>
          <p:cNvPr id="4" name="Picture 3">
            <a:extLst>
              <a:ext uri="{FF2B5EF4-FFF2-40B4-BE49-F238E27FC236}">
                <a16:creationId xmlns:a16="http://schemas.microsoft.com/office/drawing/2014/main" id="{E6822A5F-427E-1C41-9066-9700F8994488}"/>
              </a:ext>
            </a:extLst>
          </p:cNvPr>
          <p:cNvPicPr>
            <a:picLocks noChangeAspect="1"/>
          </p:cNvPicPr>
          <p:nvPr/>
        </p:nvPicPr>
        <p:blipFill>
          <a:blip r:embed="rId3"/>
          <a:stretch>
            <a:fillRect/>
          </a:stretch>
        </p:blipFill>
        <p:spPr>
          <a:xfrm>
            <a:off x="3866001" y="178974"/>
            <a:ext cx="7082415" cy="6325458"/>
          </a:xfrm>
          <a:prstGeom prst="rect">
            <a:avLst/>
          </a:prstGeom>
        </p:spPr>
      </p:pic>
    </p:spTree>
    <p:extLst>
      <p:ext uri="{BB962C8B-B14F-4D97-AF65-F5344CB8AC3E}">
        <p14:creationId xmlns:p14="http://schemas.microsoft.com/office/powerpoint/2010/main" val="225509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1477328"/>
          </a:xfrm>
          <a:prstGeom prst="rect">
            <a:avLst/>
          </a:prstGeom>
          <a:noFill/>
        </p:spPr>
        <p:txBody>
          <a:bodyPr wrap="square" rtlCol="0">
            <a:spAutoFit/>
          </a:bodyPr>
          <a:lstStyle/>
          <a:p>
            <a:r>
              <a:rPr lang="en-US" dirty="0">
                <a:solidFill>
                  <a:schemeClr val="accent4">
                    <a:lumMod val="40000"/>
                    <a:lumOff val="60000"/>
                  </a:schemeClr>
                </a:solidFill>
              </a:rPr>
              <a:t>Ocean,</a:t>
            </a:r>
          </a:p>
          <a:p>
            <a:r>
              <a:rPr lang="en-US" dirty="0">
                <a:solidFill>
                  <a:schemeClr val="accent4">
                    <a:lumMod val="40000"/>
                    <a:lumOff val="60000"/>
                  </a:schemeClr>
                </a:solidFill>
              </a:rPr>
              <a:t>Digital giclee, 12” x  12”</a:t>
            </a:r>
          </a:p>
          <a:p>
            <a:r>
              <a:rPr lang="en-US" dirty="0">
                <a:solidFill>
                  <a:schemeClr val="accent4">
                    <a:lumMod val="40000"/>
                    <a:lumOff val="60000"/>
                  </a:schemeClr>
                </a:solidFill>
              </a:rPr>
              <a:t>2015</a:t>
            </a:r>
          </a:p>
          <a:p>
            <a:endParaRPr lang="en-US" dirty="0">
              <a:solidFill>
                <a:schemeClr val="accent4">
                  <a:lumMod val="40000"/>
                  <a:lumOff val="60000"/>
                </a:schemeClr>
              </a:solidFill>
            </a:endParaRPr>
          </a:p>
        </p:txBody>
      </p:sp>
      <p:pic>
        <p:nvPicPr>
          <p:cNvPr id="3" name="Picture 2" descr="A picture containing water, outdoor&#10;&#10;Description automatically generated">
            <a:extLst>
              <a:ext uri="{FF2B5EF4-FFF2-40B4-BE49-F238E27FC236}">
                <a16:creationId xmlns:a16="http://schemas.microsoft.com/office/drawing/2014/main" id="{827FF77B-3562-B240-863D-A781BB9078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81438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1477328"/>
          </a:xfrm>
          <a:prstGeom prst="rect">
            <a:avLst/>
          </a:prstGeom>
          <a:noFill/>
        </p:spPr>
        <p:txBody>
          <a:bodyPr wrap="square" rtlCol="0">
            <a:spAutoFit/>
          </a:bodyPr>
          <a:lstStyle/>
          <a:p>
            <a:r>
              <a:rPr lang="en-US" dirty="0">
                <a:solidFill>
                  <a:schemeClr val="accent4">
                    <a:lumMod val="40000"/>
                    <a:lumOff val="60000"/>
                  </a:schemeClr>
                </a:solidFill>
              </a:rPr>
              <a:t>Ocean,</a:t>
            </a:r>
          </a:p>
          <a:p>
            <a:r>
              <a:rPr lang="en-US" dirty="0">
                <a:solidFill>
                  <a:schemeClr val="accent4">
                    <a:lumMod val="40000"/>
                    <a:lumOff val="60000"/>
                  </a:schemeClr>
                </a:solidFill>
              </a:rPr>
              <a:t>Digital giclee, 12” x  12”</a:t>
            </a:r>
          </a:p>
          <a:p>
            <a:r>
              <a:rPr lang="en-US">
                <a:solidFill>
                  <a:schemeClr val="accent4">
                    <a:lumMod val="40000"/>
                    <a:lumOff val="60000"/>
                  </a:schemeClr>
                </a:solidFill>
              </a:rPr>
              <a:t>2015</a:t>
            </a:r>
          </a:p>
          <a:p>
            <a:endParaRPr lang="en-US" dirty="0">
              <a:solidFill>
                <a:schemeClr val="accent4">
                  <a:lumMod val="40000"/>
                  <a:lumOff val="60000"/>
                </a:schemeClr>
              </a:solidFill>
            </a:endParaRPr>
          </a:p>
        </p:txBody>
      </p:sp>
      <p:pic>
        <p:nvPicPr>
          <p:cNvPr id="3" name="Picture 2" descr="A picture containing water, outdoor&#10;&#10;Description automatically generated">
            <a:extLst>
              <a:ext uri="{FF2B5EF4-FFF2-40B4-BE49-F238E27FC236}">
                <a16:creationId xmlns:a16="http://schemas.microsoft.com/office/drawing/2014/main" id="{827FF77B-3562-B240-863D-A781BB9078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801" y="-13613297"/>
            <a:ext cx="23316097" cy="23316097"/>
          </a:xfrm>
          <a:prstGeom prst="rect">
            <a:avLst/>
          </a:prstGeom>
        </p:spPr>
      </p:pic>
    </p:spTree>
    <p:extLst>
      <p:ext uri="{BB962C8B-B14F-4D97-AF65-F5344CB8AC3E}">
        <p14:creationId xmlns:p14="http://schemas.microsoft.com/office/powerpoint/2010/main" val="109207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20B6A56-5CEE-564D-807A-85074ACA1867}"/>
              </a:ext>
            </a:extLst>
          </p:cNvPr>
          <p:cNvSpPr txBox="1"/>
          <p:nvPr/>
        </p:nvSpPr>
        <p:spPr>
          <a:xfrm>
            <a:off x="333632" y="951470"/>
            <a:ext cx="1742303" cy="1477328"/>
          </a:xfrm>
          <a:prstGeom prst="rect">
            <a:avLst/>
          </a:prstGeom>
          <a:noFill/>
        </p:spPr>
        <p:txBody>
          <a:bodyPr wrap="square" rtlCol="0">
            <a:spAutoFit/>
          </a:bodyPr>
          <a:lstStyle/>
          <a:p>
            <a:r>
              <a:rPr lang="en-US" dirty="0" err="1">
                <a:solidFill>
                  <a:schemeClr val="accent4">
                    <a:lumMod val="40000"/>
                    <a:lumOff val="60000"/>
                  </a:schemeClr>
                </a:solidFill>
              </a:rPr>
              <a:t>Ojo</a:t>
            </a:r>
            <a:r>
              <a:rPr lang="en-US" dirty="0">
                <a:solidFill>
                  <a:schemeClr val="accent4">
                    <a:lumMod val="40000"/>
                    <a:lumOff val="60000"/>
                  </a:schemeClr>
                </a:solidFill>
              </a:rPr>
              <a:t> Caliente,</a:t>
            </a:r>
          </a:p>
          <a:p>
            <a:r>
              <a:rPr lang="en-US" dirty="0">
                <a:solidFill>
                  <a:schemeClr val="accent4">
                    <a:lumMod val="40000"/>
                    <a:lumOff val="60000"/>
                  </a:schemeClr>
                </a:solidFill>
              </a:rPr>
              <a:t>Acrylic, 20” x  28”</a:t>
            </a:r>
          </a:p>
          <a:p>
            <a:r>
              <a:rPr lang="en-US" dirty="0">
                <a:solidFill>
                  <a:schemeClr val="accent4">
                    <a:lumMod val="40000"/>
                    <a:lumOff val="60000"/>
                  </a:schemeClr>
                </a:solidFill>
              </a:rPr>
              <a:t>2018</a:t>
            </a:r>
          </a:p>
          <a:p>
            <a:endParaRPr lang="en-US" dirty="0">
              <a:solidFill>
                <a:schemeClr val="accent4">
                  <a:lumMod val="40000"/>
                  <a:lumOff val="60000"/>
                </a:schemeClr>
              </a:solidFill>
            </a:endParaRPr>
          </a:p>
        </p:txBody>
      </p:sp>
      <p:pic>
        <p:nvPicPr>
          <p:cNvPr id="4" name="Picture 3">
            <a:extLst>
              <a:ext uri="{FF2B5EF4-FFF2-40B4-BE49-F238E27FC236}">
                <a16:creationId xmlns:a16="http://schemas.microsoft.com/office/drawing/2014/main" id="{EA3AA656-539D-8A4F-BDE0-7754029042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49727" y="0"/>
            <a:ext cx="9223809" cy="6858000"/>
          </a:xfrm>
          <a:prstGeom prst="rect">
            <a:avLst/>
          </a:prstGeom>
        </p:spPr>
      </p:pic>
    </p:spTree>
    <p:extLst>
      <p:ext uri="{BB962C8B-B14F-4D97-AF65-F5344CB8AC3E}">
        <p14:creationId xmlns:p14="http://schemas.microsoft.com/office/powerpoint/2010/main" val="203727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1334</Words>
  <Application>Microsoft Office PowerPoint</Application>
  <PresentationFormat>Widescreen</PresentationFormat>
  <Paragraphs>162</Paragraphs>
  <Slides>27</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Sensor2Light</vt:lpstr>
      <vt:lpstr>Many Converging Interests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vt:lpstr>
      <vt:lpstr>Software</vt:lpstr>
      <vt:lpstr>Teamwork, Version Control, Social Media </vt:lpstr>
      <vt:lpstr>User Settable Options</vt:lpstr>
      <vt:lpstr>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Sensor2Light</dc:title>
  <dc:creator>BOYD, IVAN</dc:creator>
  <cp:lastModifiedBy>Ivan Boyd</cp:lastModifiedBy>
  <cp:revision>4</cp:revision>
  <dcterms:created xsi:type="dcterms:W3CDTF">2021-11-01T01:02:15Z</dcterms:created>
  <dcterms:modified xsi:type="dcterms:W3CDTF">2021-11-01T06:39:33Z</dcterms:modified>
</cp:coreProperties>
</file>